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71" r:id="rId6"/>
    <p:sldId id="272" r:id="rId7"/>
    <p:sldId id="267" r:id="rId8"/>
    <p:sldId id="276" r:id="rId9"/>
    <p:sldId id="263" r:id="rId10"/>
    <p:sldId id="273" r:id="rId11"/>
    <p:sldId id="266" r:id="rId12"/>
    <p:sldId id="27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5D71249D-D108-45BB-9DFF-4A79CC8928DF}">
          <p14:sldIdLst>
            <p14:sldId id="256"/>
            <p14:sldId id="257"/>
            <p14:sldId id="258"/>
            <p14:sldId id="260"/>
            <p14:sldId id="271"/>
            <p14:sldId id="272"/>
            <p14:sldId id="267"/>
            <p14:sldId id="276"/>
            <p14:sldId id="263"/>
            <p14:sldId id="273"/>
            <p14:sldId id="266"/>
            <p14:sldId id="27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1" autoAdjust="0"/>
    <p:restoredTop sz="94660"/>
  </p:normalViewPr>
  <p:slideViewPr>
    <p:cSldViewPr>
      <p:cViewPr varScale="1">
        <p:scale>
          <a:sx n="82" d="100"/>
          <a:sy n="82" d="100"/>
        </p:scale>
        <p:origin x="1517"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9.12.2024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9.12.2024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9.12.2024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9.12.2024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9.12.2024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9.12.2024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9.12.2024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9.12.2024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9.12.2024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9.12.2024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9.12.2024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9.12.2024</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11560" y="332656"/>
            <a:ext cx="7560840" cy="5472608"/>
          </a:xfrm>
        </p:spPr>
        <p:style>
          <a:lnRef idx="2">
            <a:schemeClr val="accent1"/>
          </a:lnRef>
          <a:fillRef idx="1">
            <a:schemeClr val="lt1"/>
          </a:fillRef>
          <a:effectRef idx="0">
            <a:schemeClr val="accent1"/>
          </a:effectRef>
          <a:fontRef idx="minor">
            <a:schemeClr val="dk1"/>
          </a:fontRef>
        </p:style>
        <p:txBody>
          <a:bodyPr>
            <a:noAutofit/>
          </a:bodyPr>
          <a:lstStyle/>
          <a:p>
            <a:br>
              <a:rPr lang="tr-TR" sz="24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br>
              <a:rPr lang="tr-TR" sz="24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br>
              <a:rPr lang="tr-TR" sz="24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tr-TR" sz="1800" b="1" dirty="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latin typeface="Times New Roman" pitchFamily="18" charset="0"/>
                <a:cs typeface="Times New Roman" pitchFamily="18" charset="0"/>
              </a:rPr>
              <a:t>INTERNATIONAL WOMEN’S STUDIES </a:t>
            </a:r>
            <a:br>
              <a:rPr lang="tr-TR" sz="1800" b="1" dirty="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tr-TR" sz="1800" b="1" dirty="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latin typeface="Times New Roman" pitchFamily="18" charset="0"/>
                <a:cs typeface="Times New Roman" pitchFamily="18" charset="0"/>
              </a:rPr>
              <a:t>CONFERENCE</a:t>
            </a:r>
            <a:br>
              <a:rPr lang="tr-TR" sz="1800" b="1" dirty="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tr-TR" sz="1800" b="1" dirty="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latin typeface="Times New Roman" pitchFamily="18" charset="0"/>
                <a:cs typeface="Times New Roman" pitchFamily="18" charset="0"/>
              </a:rPr>
              <a:t>16-18 </a:t>
            </a:r>
            <a:r>
              <a:rPr lang="tr-TR" sz="1800" b="1" dirty="0" err="1">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latin typeface="Times New Roman" pitchFamily="18" charset="0"/>
                <a:cs typeface="Times New Roman" pitchFamily="18" charset="0"/>
              </a:rPr>
              <a:t>October</a:t>
            </a:r>
            <a:r>
              <a:rPr lang="tr-TR" sz="1800" b="1" dirty="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latin typeface="Times New Roman" pitchFamily="18" charset="0"/>
                <a:cs typeface="Times New Roman" pitchFamily="18" charset="0"/>
              </a:rPr>
              <a:t> 2024</a:t>
            </a:r>
            <a:br>
              <a:rPr lang="tr-TR" sz="1800" b="1" dirty="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tr-TR" sz="1800" b="1" dirty="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latin typeface="Times New Roman" pitchFamily="18" charset="0"/>
                <a:cs typeface="Times New Roman" pitchFamily="18" charset="0"/>
              </a:rPr>
              <a:t>Elazığ</a:t>
            </a:r>
            <a:br>
              <a:rPr lang="tr-TR" sz="1800" b="1" dirty="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en-US" sz="1800" dirty="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latin typeface="Times New Roman" pitchFamily="18" charset="0"/>
                <a:cs typeface="Times New Roman" pitchFamily="18" charset="0"/>
              </a:rPr>
              <a:t>UNITED NATIONS' 17 SUSTAINABLE DEVELOPMENT GOALS: ASSESSING WOMEN'S AND GIRLS' EMPOWERMENT</a:t>
            </a:r>
            <a:br>
              <a:rPr lang="tr-TR" sz="1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br>
            <a:br>
              <a:rPr lang="tr-TR" sz="1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tr-TR" sz="1800" b="1" dirty="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latin typeface="Times New Roman" pitchFamily="18" charset="0"/>
                <a:cs typeface="Times New Roman" pitchFamily="18" charset="0"/>
              </a:rPr>
              <a:t>                                                         </a:t>
            </a:r>
            <a:r>
              <a:rPr lang="tr-TR" sz="1800" b="1" i="1" dirty="0" err="1">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latin typeface="Times New Roman" pitchFamily="18" charset="0"/>
                <a:cs typeface="Times New Roman" pitchFamily="18" charset="0"/>
              </a:rPr>
              <a:t>Prof.Dr.Reyhan</a:t>
            </a:r>
            <a:r>
              <a:rPr lang="tr-TR" sz="1800" b="1" i="1" dirty="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latin typeface="Times New Roman" pitchFamily="18" charset="0"/>
                <a:cs typeface="Times New Roman" pitchFamily="18" charset="0"/>
              </a:rPr>
              <a:t> Ayşen WOLFF</a:t>
            </a:r>
            <a:br>
              <a:rPr lang="tr-TR" sz="1800" b="1" i="1" dirty="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tr-TR" sz="1800" b="1" i="1" dirty="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latin typeface="Times New Roman" pitchFamily="18" charset="0"/>
                <a:cs typeface="Times New Roman" pitchFamily="18" charset="0"/>
              </a:rPr>
              <a:t>                                                  Ayşe YİĞİT</a:t>
            </a:r>
            <a:br>
              <a:rPr lang="tr-TR" sz="1800" b="1" i="1" dirty="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tr-TR" sz="1800" b="1" i="1" dirty="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latin typeface="Times New Roman" pitchFamily="18" charset="0"/>
                <a:cs typeface="Times New Roman" pitchFamily="18" charset="0"/>
              </a:rPr>
              <a:t>                                                         </a:t>
            </a:r>
            <a:r>
              <a:rPr lang="tr-TR" sz="1800" b="1" i="1" dirty="0" err="1">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latin typeface="Times New Roman" pitchFamily="18" charset="0"/>
                <a:cs typeface="Times New Roman" pitchFamily="18" charset="0"/>
              </a:rPr>
              <a:t>Gülseda</a:t>
            </a:r>
            <a:r>
              <a:rPr lang="tr-TR" sz="1800" b="1" i="1" dirty="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latin typeface="Times New Roman" pitchFamily="18" charset="0"/>
                <a:cs typeface="Times New Roman" pitchFamily="18" charset="0"/>
              </a:rPr>
              <a:t> TOPAL</a:t>
            </a:r>
            <a:br>
              <a:rPr lang="tr-TR" sz="1800" b="1" i="1" dirty="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tr-TR" sz="1800" b="1" i="1" dirty="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latin typeface="Times New Roman" pitchFamily="18" charset="0"/>
                <a:cs typeface="Times New Roman" pitchFamily="18" charset="0"/>
              </a:rPr>
              <a:t>                                                    İlknur ÇİFCİ</a:t>
            </a:r>
            <a:br>
              <a:rPr lang="tr-TR" sz="1800" b="1" i="1" dirty="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tr-TR" sz="1800" b="1" i="1" dirty="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latin typeface="Times New Roman" pitchFamily="18" charset="0"/>
                <a:cs typeface="Times New Roman" pitchFamily="18" charset="0"/>
              </a:rPr>
              <a:t>                                                         Ayşegül YAZICI</a:t>
            </a:r>
            <a:br>
              <a:rPr lang="tr-TR" sz="1800" b="1" i="1">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tr-TR" sz="1800" b="1" i="1">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latin typeface="Times New Roman" pitchFamily="18" charset="0"/>
                <a:cs typeface="Times New Roman" pitchFamily="18" charset="0"/>
              </a:rPr>
              <a:t>                                                     </a:t>
            </a:r>
            <a:r>
              <a:rPr lang="tr-TR" sz="1800" b="1" i="1">
                <a:ln w="12700">
                  <a:solidFill>
                    <a:schemeClr val="tx2">
                      <a:satMod val="155000"/>
                    </a:schemeClr>
                  </a:solidFill>
                  <a:prstDash val="solid"/>
                </a:ln>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Giresun </a:t>
            </a:r>
            <a:r>
              <a:rPr lang="tr-TR" sz="1800" b="1" i="1" dirty="0" err="1">
                <a:ln w="12700">
                  <a:solidFill>
                    <a:schemeClr val="tx2">
                      <a:satMod val="155000"/>
                    </a:schemeClr>
                  </a:solidFill>
                  <a:prstDash val="solid"/>
                </a:ln>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University</a:t>
            </a:r>
            <a:endParaRPr lang="tr-TR" sz="1800" b="1" i="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pic>
        <p:nvPicPr>
          <p:cNvPr id="1027" name="Picture 3" descr="C:\Users\Ayşen\Desktop\downloa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7864" y="6033731"/>
            <a:ext cx="2088232" cy="49161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Ayşen\Desktop\downloa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9932" y="354020"/>
            <a:ext cx="864096" cy="81326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Ayşen\Desktop\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76420" y="1556792"/>
            <a:ext cx="1018410" cy="74696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3" descr="C:\Users\Ayşen\Desktop\bm-logo.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846126" y="460292"/>
            <a:ext cx="1021170" cy="880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1238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style>
          <a:lnRef idx="3">
            <a:schemeClr val="lt1"/>
          </a:lnRef>
          <a:fillRef idx="1">
            <a:schemeClr val="accent1"/>
          </a:fillRef>
          <a:effectRef idx="1">
            <a:schemeClr val="accent1"/>
          </a:effectRef>
          <a:fontRef idx="minor">
            <a:schemeClr val="lt1"/>
          </a:fontRef>
        </p:style>
        <p:txBody>
          <a:bodyPr anchor="ctr">
            <a:normAutofit/>
          </a:bodyPr>
          <a:lstStyle/>
          <a:p>
            <a:r>
              <a:rPr lang="tr-TR" dirty="0"/>
              <a:t>UNESCO MISSION</a:t>
            </a:r>
          </a:p>
        </p:txBody>
      </p:sp>
      <p:pic>
        <p:nvPicPr>
          <p:cNvPr id="9218" name="Picture 2" descr="UNESCO Nedir? Kültürel Mirasın Koruyucusu">
            <a:extLst>
              <a:ext uri="{FF2B5EF4-FFF2-40B4-BE49-F238E27FC236}">
                <a16:creationId xmlns:a16="http://schemas.microsoft.com/office/drawing/2014/main" id="{7097464B-9AEA-0177-44B3-505D5559B6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4729" r="25301" b="-1"/>
          <a:stretch/>
        </p:blipFill>
        <p:spPr bwMode="auto">
          <a:xfrm>
            <a:off x="457200" y="1600200"/>
            <a:ext cx="4038600" cy="4525963"/>
          </a:xfrm>
          <a:prstGeom prst="rect">
            <a:avLst/>
          </a:prstGeom>
          <a:solidFill>
            <a:srgbClr val="FFFFFF"/>
          </a:solidFill>
        </p:spPr>
      </p:pic>
      <p:sp>
        <p:nvSpPr>
          <p:cNvPr id="3" name="İçerik Yer Tutucusu 2"/>
          <p:cNvSpPr>
            <a:spLocks noGrp="1"/>
          </p:cNvSpPr>
          <p:nvPr>
            <p:ph sz="half" idx="2"/>
          </p:nvPr>
        </p:nvSpPr>
        <p:spPr>
          <a:xfrm>
            <a:off x="4648200" y="1600200"/>
            <a:ext cx="4038600" cy="4525963"/>
          </a:xfrm>
        </p:spPr>
        <p:txBody>
          <a:bodyPr>
            <a:normAutofit/>
          </a:bodyPr>
          <a:lstStyle/>
          <a:p>
            <a:pPr marL="0" indent="0">
              <a:lnSpc>
                <a:spcPct val="90000"/>
              </a:lnSpc>
              <a:buNone/>
            </a:pPr>
            <a:r>
              <a:rPr lang="tr-TR" sz="1800" dirty="0"/>
              <a:t> </a:t>
            </a:r>
            <a:r>
              <a:rPr lang="en-US" sz="1800" dirty="0"/>
              <a:t>By 2030, it is to promote peace, sustainable development and human rights through international cooperation in the minds of humanity. The United Nations Educational, Scientific and Cultural Organization (UNESCO) in five main areas;  education, natural sciences, social and human sciences, culture and knowledge, and to promote projects through communication and to build healthy societies in the future. UNESCO chairs have also been established for this purpose. It was established in 2016 as the UNESCO Chair for the Promotion of Gender Equality and Women's Empowerment at Giresun University.</a:t>
            </a:r>
            <a:endParaRPr lang="tr-TR" sz="1800" dirty="0"/>
          </a:p>
        </p:txBody>
      </p:sp>
    </p:spTree>
    <p:extLst>
      <p:ext uri="{BB962C8B-B14F-4D97-AF65-F5344CB8AC3E}">
        <p14:creationId xmlns:p14="http://schemas.microsoft.com/office/powerpoint/2010/main" val="1492333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tr-TR" b="1" dirty="0" err="1">
                <a:ln w="18000">
                  <a:solidFill>
                    <a:schemeClr val="accent2">
                      <a:satMod val="140000"/>
                    </a:schemeClr>
                  </a:solidFill>
                  <a:prstDash val="solid"/>
                  <a:miter lim="800000"/>
                </a:ln>
                <a:noFill/>
                <a:effectLst>
                  <a:outerShdw blurRad="25500" dist="23000" dir="7020000" algn="tl">
                    <a:srgbClr val="000000">
                      <a:alpha val="50000"/>
                    </a:srgbClr>
                  </a:outerShdw>
                </a:effectLst>
              </a:rPr>
              <a:t>Result</a:t>
            </a:r>
            <a:endParaRPr lang="tr-TR"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İçerik Yer Tutucusu 2"/>
          <p:cNvSpPr>
            <a:spLocks noGrp="1"/>
          </p:cNvSpPr>
          <p:nvPr>
            <p:ph idx="1"/>
          </p:nvPr>
        </p:nvSpPr>
        <p:spPr/>
        <p:txBody>
          <a:bodyPr>
            <a:normAutofit fontScale="70000" lnSpcReduction="20000"/>
          </a:bodyPr>
          <a:lstStyle/>
          <a:p>
            <a:endParaRPr lang="tr-TR" dirty="0"/>
          </a:p>
          <a:p>
            <a:pPr algn="just">
              <a:lnSpc>
                <a:spcPct val="150000"/>
              </a:lnSpc>
            </a:pPr>
            <a:r>
              <a:rPr lang="tr-TR" sz="2200" dirty="0" err="1">
                <a:effectLst/>
                <a:ea typeface="Times New Roman" panose="02020603050405020304" pitchFamily="18" charset="0"/>
              </a:rPr>
              <a:t>In</a:t>
            </a:r>
            <a:r>
              <a:rPr lang="tr-TR" sz="2200" dirty="0">
                <a:effectLst/>
                <a:ea typeface="Times New Roman" panose="02020603050405020304" pitchFamily="18" charset="0"/>
              </a:rPr>
              <a:t> </a:t>
            </a:r>
            <a:r>
              <a:rPr lang="tr-TR" sz="2200" dirty="0" err="1">
                <a:effectLst/>
                <a:ea typeface="Times New Roman" panose="02020603050405020304" pitchFamily="18" charset="0"/>
              </a:rPr>
              <a:t>this</a:t>
            </a:r>
            <a:r>
              <a:rPr lang="tr-TR" sz="2200" dirty="0">
                <a:effectLst/>
                <a:ea typeface="Times New Roman" panose="02020603050405020304" pitchFamily="18" charset="0"/>
              </a:rPr>
              <a:t> </a:t>
            </a:r>
            <a:r>
              <a:rPr lang="tr-TR" sz="2200" dirty="0" err="1">
                <a:effectLst/>
                <a:ea typeface="Times New Roman" panose="02020603050405020304" pitchFamily="18" charset="0"/>
              </a:rPr>
              <a:t>study</a:t>
            </a:r>
            <a:r>
              <a:rPr lang="tr-TR" sz="2200" dirty="0">
                <a:effectLst/>
                <a:ea typeface="Times New Roman" panose="02020603050405020304" pitchFamily="18" charset="0"/>
              </a:rPr>
              <a:t>, </a:t>
            </a:r>
            <a:r>
              <a:rPr lang="tr-TR" sz="2200" dirty="0" err="1">
                <a:effectLst/>
                <a:ea typeface="Times New Roman" panose="02020603050405020304" pitchFamily="18" charset="0"/>
              </a:rPr>
              <a:t>current</a:t>
            </a:r>
            <a:r>
              <a:rPr lang="tr-TR" sz="2200" dirty="0">
                <a:effectLst/>
                <a:ea typeface="Times New Roman" panose="02020603050405020304" pitchFamily="18" charset="0"/>
              </a:rPr>
              <a:t> </a:t>
            </a:r>
            <a:r>
              <a:rPr lang="tr-TR" sz="2200" dirty="0" err="1">
                <a:effectLst/>
                <a:ea typeface="Times New Roman" panose="02020603050405020304" pitchFamily="18" charset="0"/>
              </a:rPr>
              <a:t>documents</a:t>
            </a:r>
            <a:r>
              <a:rPr lang="tr-TR" sz="2200" dirty="0">
                <a:effectLst/>
                <a:ea typeface="Times New Roman" panose="02020603050405020304" pitchFamily="18" charset="0"/>
              </a:rPr>
              <a:t> in </a:t>
            </a:r>
            <a:r>
              <a:rPr lang="tr-TR" sz="2200" dirty="0" err="1">
                <a:effectLst/>
                <a:ea typeface="Times New Roman" panose="02020603050405020304" pitchFamily="18" charset="0"/>
              </a:rPr>
              <a:t>the</a:t>
            </a:r>
            <a:r>
              <a:rPr lang="tr-TR" sz="2200" dirty="0">
                <a:effectLst/>
                <a:ea typeface="Times New Roman" panose="02020603050405020304" pitchFamily="18" charset="0"/>
              </a:rPr>
              <a:t> </a:t>
            </a:r>
            <a:r>
              <a:rPr lang="tr-TR" sz="2200" dirty="0" err="1">
                <a:effectLst/>
                <a:ea typeface="Times New Roman" panose="02020603050405020304" pitchFamily="18" charset="0"/>
              </a:rPr>
              <a:t>literature</a:t>
            </a:r>
            <a:r>
              <a:rPr lang="tr-TR" sz="2200" dirty="0">
                <a:effectLst/>
                <a:ea typeface="Times New Roman" panose="02020603050405020304" pitchFamily="18" charset="0"/>
              </a:rPr>
              <a:t> </a:t>
            </a:r>
            <a:r>
              <a:rPr lang="tr-TR" sz="2200" dirty="0" err="1">
                <a:effectLst/>
                <a:ea typeface="Times New Roman" panose="02020603050405020304" pitchFamily="18" charset="0"/>
              </a:rPr>
              <a:t>were</a:t>
            </a:r>
            <a:r>
              <a:rPr lang="tr-TR" sz="2200" dirty="0">
                <a:effectLst/>
                <a:ea typeface="Times New Roman" panose="02020603050405020304" pitchFamily="18" charset="0"/>
              </a:rPr>
              <a:t> </a:t>
            </a:r>
            <a:r>
              <a:rPr lang="tr-TR" sz="2200" dirty="0" err="1">
                <a:effectLst/>
                <a:ea typeface="Times New Roman" panose="02020603050405020304" pitchFamily="18" charset="0"/>
              </a:rPr>
              <a:t>examined</a:t>
            </a:r>
            <a:r>
              <a:rPr lang="tr-TR" sz="2200" dirty="0">
                <a:effectLst/>
                <a:ea typeface="Times New Roman" panose="02020603050405020304" pitchFamily="18" charset="0"/>
              </a:rPr>
              <a:t> </a:t>
            </a:r>
            <a:r>
              <a:rPr lang="tr-TR" sz="2200" dirty="0" err="1">
                <a:effectLst/>
                <a:ea typeface="Times New Roman" panose="02020603050405020304" pitchFamily="18" charset="0"/>
              </a:rPr>
              <a:t>through</a:t>
            </a:r>
            <a:r>
              <a:rPr lang="tr-TR" sz="2200" dirty="0">
                <a:effectLst/>
                <a:ea typeface="Times New Roman" panose="02020603050405020304" pitchFamily="18" charset="0"/>
              </a:rPr>
              <a:t> </a:t>
            </a:r>
            <a:r>
              <a:rPr lang="tr-TR" sz="2200" dirty="0" err="1">
                <a:effectLst/>
                <a:ea typeface="Times New Roman" panose="02020603050405020304" pitchFamily="18" charset="0"/>
              </a:rPr>
              <a:t>document</a:t>
            </a:r>
            <a:r>
              <a:rPr lang="tr-TR" sz="2200" dirty="0">
                <a:effectLst/>
                <a:ea typeface="Times New Roman" panose="02020603050405020304" pitchFamily="18" charset="0"/>
              </a:rPr>
              <a:t> </a:t>
            </a:r>
            <a:r>
              <a:rPr lang="tr-TR" sz="2200" dirty="0" err="1">
                <a:effectLst/>
                <a:ea typeface="Times New Roman" panose="02020603050405020304" pitchFamily="18" charset="0"/>
              </a:rPr>
              <a:t>analysis</a:t>
            </a:r>
            <a:endParaRPr lang="tr-TR" sz="2200" dirty="0">
              <a:effectLst/>
              <a:ea typeface="Times New Roman" panose="02020603050405020304" pitchFamily="18" charset="0"/>
            </a:endParaRPr>
          </a:p>
          <a:p>
            <a:pPr marL="0" indent="0" algn="just">
              <a:lnSpc>
                <a:spcPct val="150000"/>
              </a:lnSpc>
              <a:buNone/>
            </a:pPr>
            <a:r>
              <a:rPr lang="tr-TR" sz="2200" dirty="0" err="1">
                <a:effectLst/>
                <a:ea typeface="Times New Roman" panose="02020603050405020304" pitchFamily="18" charset="0"/>
              </a:rPr>
              <a:t>based</a:t>
            </a:r>
            <a:r>
              <a:rPr lang="tr-TR" sz="2200" dirty="0">
                <a:effectLst/>
                <a:ea typeface="Times New Roman" panose="02020603050405020304" pitchFamily="18" charset="0"/>
              </a:rPr>
              <a:t> on </a:t>
            </a:r>
            <a:r>
              <a:rPr lang="tr-TR" sz="2200" dirty="0" err="1">
                <a:effectLst/>
                <a:ea typeface="Times New Roman" panose="02020603050405020304" pitchFamily="18" charset="0"/>
              </a:rPr>
              <a:t>qualitative</a:t>
            </a:r>
            <a:r>
              <a:rPr lang="tr-TR" sz="2200" dirty="0">
                <a:effectLst/>
                <a:ea typeface="Times New Roman" panose="02020603050405020304" pitchFamily="18" charset="0"/>
              </a:rPr>
              <a:t> </a:t>
            </a:r>
            <a:r>
              <a:rPr lang="tr-TR" sz="2200" dirty="0" err="1">
                <a:effectLst/>
                <a:ea typeface="Times New Roman" panose="02020603050405020304" pitchFamily="18" charset="0"/>
              </a:rPr>
              <a:t>research</a:t>
            </a:r>
            <a:r>
              <a:rPr lang="tr-TR" sz="2200" dirty="0">
                <a:effectLst/>
                <a:ea typeface="Times New Roman" panose="02020603050405020304" pitchFamily="18" charset="0"/>
              </a:rPr>
              <a:t>. </a:t>
            </a:r>
            <a:r>
              <a:rPr lang="tr-TR" sz="2200" dirty="0" err="1">
                <a:effectLst/>
                <a:ea typeface="Times New Roman" panose="02020603050405020304" pitchFamily="18" charset="0"/>
              </a:rPr>
              <a:t>The</a:t>
            </a:r>
            <a:r>
              <a:rPr lang="tr-TR" sz="2200" dirty="0">
                <a:effectLst/>
                <a:ea typeface="Times New Roman" panose="02020603050405020304" pitchFamily="18" charset="0"/>
              </a:rPr>
              <a:t> </a:t>
            </a:r>
            <a:r>
              <a:rPr lang="tr-TR" sz="2200" dirty="0" err="1">
                <a:effectLst/>
                <a:ea typeface="Times New Roman" panose="02020603050405020304" pitchFamily="18" charset="0"/>
              </a:rPr>
              <a:t>importance</a:t>
            </a:r>
            <a:r>
              <a:rPr lang="tr-TR" sz="2200" dirty="0">
                <a:effectLst/>
                <a:ea typeface="Times New Roman" panose="02020603050405020304" pitchFamily="18" charset="0"/>
              </a:rPr>
              <a:t> </a:t>
            </a:r>
            <a:r>
              <a:rPr lang="tr-TR" sz="2200" dirty="0" err="1">
                <a:effectLst/>
                <a:ea typeface="Times New Roman" panose="02020603050405020304" pitchFamily="18" charset="0"/>
              </a:rPr>
              <a:t>and</a:t>
            </a:r>
            <a:r>
              <a:rPr lang="tr-TR" sz="2200" dirty="0">
                <a:effectLst/>
                <a:ea typeface="Times New Roman" panose="02020603050405020304" pitchFamily="18" charset="0"/>
              </a:rPr>
              <a:t> role of </a:t>
            </a:r>
            <a:r>
              <a:rPr lang="tr-TR" sz="2200" dirty="0" err="1">
                <a:effectLst/>
                <a:ea typeface="Times New Roman" panose="02020603050405020304" pitchFamily="18" charset="0"/>
              </a:rPr>
              <a:t>the</a:t>
            </a:r>
            <a:r>
              <a:rPr lang="tr-TR" sz="2200" dirty="0">
                <a:effectLst/>
                <a:ea typeface="Times New Roman" panose="02020603050405020304" pitchFamily="18" charset="0"/>
              </a:rPr>
              <a:t> UN 17 </a:t>
            </a:r>
            <a:r>
              <a:rPr lang="tr-TR" sz="2200" dirty="0" err="1">
                <a:effectLst/>
                <a:ea typeface="Times New Roman" panose="02020603050405020304" pitchFamily="18" charset="0"/>
              </a:rPr>
              <a:t>Sustainable</a:t>
            </a:r>
            <a:r>
              <a:rPr lang="tr-TR" sz="2200" dirty="0">
                <a:effectLst/>
                <a:ea typeface="Times New Roman" panose="02020603050405020304" pitchFamily="18" charset="0"/>
              </a:rPr>
              <a:t> Development </a:t>
            </a:r>
            <a:r>
              <a:rPr lang="tr-TR" sz="2200" dirty="0" err="1">
                <a:effectLst/>
                <a:ea typeface="Times New Roman" panose="02020603050405020304" pitchFamily="18" charset="0"/>
              </a:rPr>
              <a:t>Goals</a:t>
            </a:r>
            <a:r>
              <a:rPr lang="tr-TR" sz="2200" dirty="0">
                <a:effectLst/>
                <a:ea typeface="Times New Roman" panose="02020603050405020304" pitchFamily="18" charset="0"/>
              </a:rPr>
              <a:t> in </a:t>
            </a:r>
            <a:r>
              <a:rPr lang="tr-TR" sz="2200" dirty="0" err="1">
                <a:effectLst/>
                <a:ea typeface="Times New Roman" panose="02020603050405020304" pitchFamily="18" charset="0"/>
              </a:rPr>
              <a:t>the</a:t>
            </a:r>
            <a:r>
              <a:rPr lang="tr-TR" sz="2200" dirty="0">
                <a:effectLst/>
                <a:ea typeface="Times New Roman" panose="02020603050405020304" pitchFamily="18" charset="0"/>
              </a:rPr>
              <a:t> </a:t>
            </a:r>
            <a:r>
              <a:rPr lang="tr-TR" sz="2200" dirty="0" err="1">
                <a:effectLst/>
                <a:ea typeface="Times New Roman" panose="02020603050405020304" pitchFamily="18" charset="0"/>
              </a:rPr>
              <a:t>empowerment</a:t>
            </a:r>
            <a:r>
              <a:rPr lang="tr-TR" sz="2200" dirty="0">
                <a:effectLst/>
                <a:ea typeface="Times New Roman" panose="02020603050405020304" pitchFamily="18" charset="0"/>
              </a:rPr>
              <a:t> of </a:t>
            </a:r>
            <a:r>
              <a:rPr lang="tr-TR" sz="2200" dirty="0" err="1">
                <a:effectLst/>
                <a:ea typeface="Times New Roman" panose="02020603050405020304" pitchFamily="18" charset="0"/>
              </a:rPr>
              <a:t>women</a:t>
            </a:r>
            <a:r>
              <a:rPr lang="tr-TR" sz="2200" dirty="0">
                <a:effectLst/>
                <a:ea typeface="Times New Roman" panose="02020603050405020304" pitchFamily="18" charset="0"/>
              </a:rPr>
              <a:t> </a:t>
            </a:r>
            <a:r>
              <a:rPr lang="tr-TR" sz="2200" dirty="0" err="1">
                <a:effectLst/>
                <a:ea typeface="Times New Roman" panose="02020603050405020304" pitchFamily="18" charset="0"/>
              </a:rPr>
              <a:t>and</a:t>
            </a:r>
            <a:r>
              <a:rPr lang="tr-TR" sz="2200" dirty="0">
                <a:effectLst/>
                <a:ea typeface="Times New Roman" panose="02020603050405020304" pitchFamily="18" charset="0"/>
              </a:rPr>
              <a:t> </a:t>
            </a:r>
            <a:r>
              <a:rPr lang="tr-TR" sz="2200" dirty="0" err="1">
                <a:effectLst/>
                <a:ea typeface="Times New Roman" panose="02020603050405020304" pitchFamily="18" charset="0"/>
              </a:rPr>
              <a:t>girls</a:t>
            </a:r>
            <a:r>
              <a:rPr lang="tr-TR" sz="2200" dirty="0">
                <a:effectLst/>
                <a:ea typeface="Times New Roman" panose="02020603050405020304" pitchFamily="18" charset="0"/>
              </a:rPr>
              <a:t> </a:t>
            </a:r>
            <a:r>
              <a:rPr lang="tr-TR" sz="2200" dirty="0" err="1">
                <a:effectLst/>
                <a:ea typeface="Times New Roman" panose="02020603050405020304" pitchFamily="18" charset="0"/>
              </a:rPr>
              <a:t>by</a:t>
            </a:r>
            <a:r>
              <a:rPr lang="tr-TR" sz="2200" dirty="0">
                <a:effectLst/>
                <a:ea typeface="Times New Roman" panose="02020603050405020304" pitchFamily="18" charset="0"/>
              </a:rPr>
              <a:t> 2030 </a:t>
            </a:r>
            <a:r>
              <a:rPr lang="tr-TR" sz="2200" dirty="0" err="1">
                <a:effectLst/>
                <a:ea typeface="Times New Roman" panose="02020603050405020304" pitchFamily="18" charset="0"/>
              </a:rPr>
              <a:t>will</a:t>
            </a:r>
            <a:r>
              <a:rPr lang="tr-TR" sz="2200" dirty="0">
                <a:effectLst/>
                <a:ea typeface="Times New Roman" panose="02020603050405020304" pitchFamily="18" charset="0"/>
              </a:rPr>
              <a:t> be </a:t>
            </a:r>
            <a:r>
              <a:rPr lang="tr-TR" sz="2200" dirty="0" err="1">
                <a:effectLst/>
                <a:ea typeface="Times New Roman" panose="02020603050405020304" pitchFamily="18" charset="0"/>
              </a:rPr>
              <a:t>evaluated</a:t>
            </a:r>
            <a:r>
              <a:rPr lang="tr-TR" sz="2200" dirty="0">
                <a:effectLst/>
                <a:ea typeface="Times New Roman" panose="02020603050405020304" pitchFamily="18" charset="0"/>
              </a:rPr>
              <a:t>. </a:t>
            </a:r>
            <a:r>
              <a:rPr lang="tr-TR" sz="2200" dirty="0" err="1">
                <a:effectLst/>
                <a:ea typeface="Times New Roman" panose="02020603050405020304" pitchFamily="18" charset="0"/>
              </a:rPr>
              <a:t>Turkiye</a:t>
            </a:r>
            <a:r>
              <a:rPr lang="tr-TR" sz="2200" dirty="0">
                <a:effectLst/>
                <a:ea typeface="Times New Roman" panose="02020603050405020304" pitchFamily="18" charset="0"/>
              </a:rPr>
              <a:t> is </a:t>
            </a:r>
            <a:r>
              <a:rPr lang="tr-TR" sz="2200" dirty="0" err="1">
                <a:effectLst/>
                <a:ea typeface="Times New Roman" panose="02020603050405020304" pitchFamily="18" charset="0"/>
              </a:rPr>
              <a:t>determined</a:t>
            </a:r>
            <a:r>
              <a:rPr lang="tr-TR" sz="2200" dirty="0">
                <a:effectLst/>
                <a:ea typeface="Times New Roman" panose="02020603050405020304" pitchFamily="18" charset="0"/>
              </a:rPr>
              <a:t> </a:t>
            </a:r>
            <a:r>
              <a:rPr lang="tr-TR" sz="2200" dirty="0" err="1">
                <a:effectLst/>
                <a:ea typeface="Times New Roman" panose="02020603050405020304" pitchFamily="18" charset="0"/>
              </a:rPr>
              <a:t>to</a:t>
            </a:r>
            <a:r>
              <a:rPr lang="tr-TR" sz="2200" dirty="0">
                <a:effectLst/>
                <a:ea typeface="Times New Roman" panose="02020603050405020304" pitchFamily="18" charset="0"/>
              </a:rPr>
              <a:t> </a:t>
            </a:r>
            <a:r>
              <a:rPr lang="tr-TR" sz="2200" dirty="0" err="1">
                <a:effectLst/>
                <a:ea typeface="Times New Roman" panose="02020603050405020304" pitchFamily="18" charset="0"/>
              </a:rPr>
              <a:t>continue</a:t>
            </a:r>
            <a:r>
              <a:rPr lang="tr-TR" sz="2200" dirty="0">
                <a:effectLst/>
                <a:ea typeface="Times New Roman" panose="02020603050405020304" pitchFamily="18" charset="0"/>
              </a:rPr>
              <a:t> </a:t>
            </a:r>
            <a:r>
              <a:rPr lang="tr-TR" sz="2200" dirty="0" err="1">
                <a:effectLst/>
                <a:ea typeface="Times New Roman" panose="02020603050405020304" pitchFamily="18" charset="0"/>
              </a:rPr>
              <a:t>its</a:t>
            </a:r>
            <a:r>
              <a:rPr lang="tr-TR" sz="2200" dirty="0">
                <a:effectLst/>
                <a:ea typeface="Times New Roman" panose="02020603050405020304" pitchFamily="18" charset="0"/>
              </a:rPr>
              <a:t> </a:t>
            </a:r>
            <a:r>
              <a:rPr lang="tr-TR" sz="2200" dirty="0" err="1">
                <a:effectLst/>
                <a:ea typeface="Times New Roman" panose="02020603050405020304" pitchFamily="18" charset="0"/>
              </a:rPr>
              <a:t>support</a:t>
            </a:r>
            <a:r>
              <a:rPr lang="tr-TR" sz="2200" dirty="0">
                <a:effectLst/>
                <a:ea typeface="Times New Roman" panose="02020603050405020304" pitchFamily="18" charset="0"/>
              </a:rPr>
              <a:t> </a:t>
            </a:r>
            <a:r>
              <a:rPr lang="tr-TR" sz="2200" dirty="0" err="1">
                <a:effectLst/>
                <a:ea typeface="Times New Roman" panose="02020603050405020304" pitchFamily="18" charset="0"/>
              </a:rPr>
              <a:t>until</a:t>
            </a:r>
            <a:r>
              <a:rPr lang="tr-TR" sz="2200" dirty="0">
                <a:effectLst/>
                <a:ea typeface="Times New Roman" panose="02020603050405020304" pitchFamily="18" charset="0"/>
              </a:rPr>
              <a:t> 2030. </a:t>
            </a:r>
          </a:p>
          <a:p>
            <a:pPr algn="just">
              <a:lnSpc>
                <a:spcPct val="150000"/>
              </a:lnSpc>
            </a:pPr>
            <a:r>
              <a:rPr lang="en-US" sz="2200" dirty="0">
                <a:effectLst/>
                <a:ea typeface="Times New Roman" panose="02020603050405020304" pitchFamily="18" charset="0"/>
              </a:rPr>
              <a:t>According to Turkey's Twelfth Development Plan (2024-2028); With the 2053 vision, it is aimed to</a:t>
            </a:r>
            <a:endParaRPr lang="tr-TR" sz="2200" dirty="0">
              <a:effectLst/>
              <a:ea typeface="Times New Roman" panose="02020603050405020304" pitchFamily="18" charset="0"/>
            </a:endParaRPr>
          </a:p>
          <a:p>
            <a:pPr marL="0" indent="0" algn="just">
              <a:lnSpc>
                <a:spcPct val="150000"/>
              </a:lnSpc>
              <a:buNone/>
            </a:pPr>
            <a:r>
              <a:rPr lang="tr-TR" sz="2200" dirty="0">
                <a:effectLst/>
                <a:ea typeface="Times New Roman" panose="02020603050405020304" pitchFamily="18" charset="0"/>
              </a:rPr>
              <a:t> </a:t>
            </a:r>
            <a:r>
              <a:rPr lang="en-US" sz="2200" dirty="0">
                <a:effectLst/>
                <a:ea typeface="Times New Roman" panose="02020603050405020304" pitchFamily="18" charset="0"/>
              </a:rPr>
              <a:t>ensure equality of opportunity between men and women, to ensure that women take part in all plans, programs and policy development and implementation processes, to ensure that they live free from all kinds of violence and discrimination, and to increase their representation and participation in all areas and levels. Domestic violence and violence against women will be combated with zero tolerance. It is envisaged that legal regulations against forced and early marriages of girls will be regulated with a zero-tolerance approach.  The Law No. 6284 on the Protection of the Family and the Prevention of Violence Against Women entered into force in 2012 and includes measures to prevent and protect violence.  </a:t>
            </a:r>
          </a:p>
          <a:p>
            <a:pPr algn="just">
              <a:lnSpc>
                <a:spcPct val="150000"/>
              </a:lnSpc>
            </a:pPr>
            <a:r>
              <a:rPr lang="tr-TR" sz="2200" dirty="0">
                <a:effectLst/>
                <a:ea typeface="Times New Roman" panose="02020603050405020304" pitchFamily="18" charset="0"/>
              </a:rPr>
              <a:t>                                                                                        </a:t>
            </a:r>
            <a:endParaRPr lang="en-US" sz="2200" dirty="0">
              <a:effectLst/>
              <a:ea typeface="Times New Roman" panose="02020603050405020304" pitchFamily="18" charset="0"/>
            </a:endParaRPr>
          </a:p>
          <a:p>
            <a:pPr algn="just">
              <a:lnSpc>
                <a:spcPct val="150000"/>
              </a:lnSpc>
            </a:pPr>
            <a:endParaRPr lang="tr-TR" sz="2200" dirty="0">
              <a:effectLst/>
              <a:ea typeface="Times New Roman" panose="02020603050405020304" pitchFamily="18" charset="0"/>
            </a:endParaRPr>
          </a:p>
          <a:p>
            <a:endParaRPr lang="tr-TR" dirty="0"/>
          </a:p>
        </p:txBody>
      </p:sp>
    </p:spTree>
    <p:extLst>
      <p:ext uri="{BB962C8B-B14F-4D97-AF65-F5344CB8AC3E}">
        <p14:creationId xmlns:p14="http://schemas.microsoft.com/office/powerpoint/2010/main" val="28028584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C35E7C6-F7F8-4A79-86B3-4EBA4DA99099}"/>
              </a:ext>
            </a:extLst>
          </p:cNvPr>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r>
              <a:rPr lang="tr-TR" dirty="0" err="1"/>
              <a:t>Thank</a:t>
            </a:r>
            <a:r>
              <a:rPr lang="tr-TR" dirty="0"/>
              <a:t> </a:t>
            </a:r>
            <a:r>
              <a:rPr lang="tr-TR" dirty="0" err="1"/>
              <a:t>You</a:t>
            </a:r>
            <a:r>
              <a:rPr lang="tr-TR" dirty="0"/>
              <a:t> </a:t>
            </a:r>
            <a:r>
              <a:rPr lang="tr-TR" dirty="0" err="1"/>
              <a:t>for</a:t>
            </a:r>
            <a:r>
              <a:rPr lang="tr-TR" dirty="0"/>
              <a:t> </a:t>
            </a:r>
            <a:r>
              <a:rPr lang="tr-TR" dirty="0" err="1"/>
              <a:t>Listening</a:t>
            </a:r>
            <a:endParaRPr lang="tr-TR" dirty="0"/>
          </a:p>
        </p:txBody>
      </p:sp>
      <p:sp>
        <p:nvSpPr>
          <p:cNvPr id="3" name="İçerik Yer Tutucusu 2">
            <a:extLst>
              <a:ext uri="{FF2B5EF4-FFF2-40B4-BE49-F238E27FC236}">
                <a16:creationId xmlns:a16="http://schemas.microsoft.com/office/drawing/2014/main" id="{38B24658-92B0-C011-93D1-F594A074D0EB}"/>
              </a:ext>
            </a:extLst>
          </p:cNvPr>
          <p:cNvSpPr>
            <a:spLocks noGrp="1"/>
          </p:cNvSpPr>
          <p:nvPr>
            <p:ph idx="1"/>
          </p:nvPr>
        </p:nvSpPr>
        <p:spPr/>
        <p:txBody>
          <a:bodyPr/>
          <a:lstStyle/>
          <a:p>
            <a:endParaRPr lang="tr-TR" dirty="0"/>
          </a:p>
          <a:p>
            <a:endParaRPr lang="tr-TR" dirty="0"/>
          </a:p>
          <a:p>
            <a:endParaRPr lang="tr-TR" dirty="0"/>
          </a:p>
          <a:p>
            <a:r>
              <a:rPr lang="tr-TR" dirty="0"/>
              <a:t>                                        </a:t>
            </a:r>
          </a:p>
        </p:txBody>
      </p:sp>
      <p:pic>
        <p:nvPicPr>
          <p:cNvPr id="7" name="Resim 6">
            <a:extLst>
              <a:ext uri="{FF2B5EF4-FFF2-40B4-BE49-F238E27FC236}">
                <a16:creationId xmlns:a16="http://schemas.microsoft.com/office/drawing/2014/main" id="{03D60FC4-BE17-56DB-3F85-26DF609478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63024" y="2514520"/>
            <a:ext cx="2017951" cy="1828959"/>
          </a:xfrm>
          <a:prstGeom prst="rect">
            <a:avLst/>
          </a:prstGeom>
        </p:spPr>
      </p:pic>
    </p:spTree>
    <p:extLst>
      <p:ext uri="{BB962C8B-B14F-4D97-AF65-F5344CB8AC3E}">
        <p14:creationId xmlns:p14="http://schemas.microsoft.com/office/powerpoint/2010/main" val="1891835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style>
          <a:lnRef idx="2">
            <a:schemeClr val="accent2"/>
          </a:lnRef>
          <a:fillRef idx="1">
            <a:schemeClr val="lt1"/>
          </a:fillRef>
          <a:effectRef idx="0">
            <a:schemeClr val="accent2"/>
          </a:effectRef>
          <a:fontRef idx="minor">
            <a:schemeClr val="dk1"/>
          </a:fontRef>
        </p:style>
        <p:txBody>
          <a:bodyPr anchor="ctr">
            <a:noAutofit/>
          </a:bodyPr>
          <a:lstStyle/>
          <a:p>
            <a:pPr>
              <a:lnSpc>
                <a:spcPct val="90000"/>
              </a:lnSpc>
            </a:pPr>
            <a:br>
              <a:rPr lang="tr-T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Times New Roman" pitchFamily="18" charset="0"/>
                <a:cs typeface="Times New Roman" pitchFamily="18" charset="0"/>
              </a:rPr>
            </a:br>
            <a:r>
              <a:rPr lang="tr-TR" sz="2000" b="1" dirty="0">
                <a:effectLst/>
                <a:latin typeface="Times New Roman" panose="02020603050405020304" pitchFamily="18" charset="0"/>
                <a:ea typeface="Times New Roman" panose="02020603050405020304" pitchFamily="18" charset="0"/>
              </a:rPr>
              <a:t>ABSTRACT</a:t>
            </a:r>
            <a:br>
              <a:rPr lang="tr-TR" sz="2000" dirty="0">
                <a:effectLst/>
                <a:latin typeface="Times New Roman" panose="02020603050405020304" pitchFamily="18" charset="0"/>
                <a:ea typeface="Times New Roman" panose="02020603050405020304" pitchFamily="18" charset="0"/>
              </a:rPr>
            </a:br>
            <a:endParaRPr lang="tr-TR" sz="2000" dirty="0">
              <a:solidFill>
                <a:schemeClr val="tx1"/>
              </a:solidFill>
            </a:endParaRPr>
          </a:p>
        </p:txBody>
      </p:sp>
      <p:pic>
        <p:nvPicPr>
          <p:cNvPr id="2052" name="Picture 4" descr="Sürdürülebilir Kalkınma Amaçlarının Yerelleştirilmesi – Kalkınma Güncesi">
            <a:extLst>
              <a:ext uri="{FF2B5EF4-FFF2-40B4-BE49-F238E27FC236}">
                <a16:creationId xmlns:a16="http://schemas.microsoft.com/office/drawing/2014/main" id="{F9EDA1A3-B5B1-98F6-3FBC-33887271783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57200" y="1916832"/>
            <a:ext cx="4402832" cy="3256361"/>
          </a:xfrm>
          <a:prstGeom prst="rect">
            <a:avLst/>
          </a:prstGeom>
          <a:solidFill>
            <a:srgbClr val="FFFFFF"/>
          </a:solidFill>
        </p:spPr>
      </p:pic>
      <p:sp>
        <p:nvSpPr>
          <p:cNvPr id="3" name="İçerik Yer Tutucusu 2"/>
          <p:cNvSpPr>
            <a:spLocks noGrp="1"/>
          </p:cNvSpPr>
          <p:nvPr>
            <p:ph sz="half" idx="2"/>
          </p:nvPr>
        </p:nvSpPr>
        <p:spPr>
          <a:xfrm>
            <a:off x="4648200" y="1600200"/>
            <a:ext cx="4038600" cy="4853136"/>
          </a:xfrm>
        </p:spPr>
        <p:txBody>
          <a:bodyPr>
            <a:normAutofit fontScale="85000" lnSpcReduction="10000"/>
          </a:bodyPr>
          <a:lstStyle/>
          <a:p>
            <a:pPr marL="0" indent="0" algn="just">
              <a:lnSpc>
                <a:spcPct val="150000"/>
              </a:lnSpc>
              <a:buNone/>
            </a:pPr>
            <a:r>
              <a:rPr lang="tr-TR" sz="1800" dirty="0" err="1">
                <a:effectLst/>
                <a:latin typeface="Times New Roman" panose="02020603050405020304" pitchFamily="18" charset="0"/>
                <a:ea typeface="Times New Roman" panose="02020603050405020304" pitchFamily="18" charset="0"/>
              </a:rPr>
              <a:t>The</a:t>
            </a:r>
            <a:r>
              <a:rPr lang="tr-TR" sz="1800" dirty="0">
                <a:effectLst/>
                <a:latin typeface="Times New Roman" panose="02020603050405020304" pitchFamily="18" charset="0"/>
                <a:ea typeface="Times New Roman" panose="02020603050405020304" pitchFamily="18" charset="0"/>
              </a:rPr>
              <a:t> </a:t>
            </a:r>
            <a:r>
              <a:rPr lang="tr-TR" sz="1800" dirty="0">
                <a:effectLst/>
                <a:ea typeface="Times New Roman" panose="02020603050405020304" pitchFamily="18" charset="0"/>
              </a:rPr>
              <a:t>United Nations (UN) 17 </a:t>
            </a:r>
            <a:r>
              <a:rPr lang="tr-TR" sz="1800" dirty="0" err="1">
                <a:effectLst/>
                <a:ea typeface="Times New Roman" panose="02020603050405020304" pitchFamily="18" charset="0"/>
              </a:rPr>
              <a:t>Sustainable</a:t>
            </a:r>
            <a:r>
              <a:rPr lang="tr-TR" sz="1800" dirty="0">
                <a:effectLst/>
                <a:ea typeface="Times New Roman" panose="02020603050405020304" pitchFamily="18" charset="0"/>
              </a:rPr>
              <a:t> Development </a:t>
            </a:r>
            <a:r>
              <a:rPr lang="tr-TR" sz="1800" dirty="0" err="1">
                <a:effectLst/>
                <a:ea typeface="Times New Roman" panose="02020603050405020304" pitchFamily="18" charset="0"/>
              </a:rPr>
              <a:t>Goals</a:t>
            </a:r>
            <a:r>
              <a:rPr lang="tr-TR" sz="1800" dirty="0">
                <a:effectLst/>
                <a:ea typeface="Times New Roman" panose="02020603050405020304" pitchFamily="18" charset="0"/>
              </a:rPr>
              <a:t> </a:t>
            </a:r>
            <a:r>
              <a:rPr lang="tr-TR" sz="1800" dirty="0" err="1">
                <a:effectLst/>
                <a:ea typeface="Times New Roman" panose="02020603050405020304" pitchFamily="18" charset="0"/>
              </a:rPr>
              <a:t>are</a:t>
            </a:r>
            <a:r>
              <a:rPr lang="tr-TR" sz="1800" dirty="0">
                <a:effectLst/>
                <a:ea typeface="Times New Roman" panose="02020603050405020304" pitchFamily="18" charset="0"/>
              </a:rPr>
              <a:t> </a:t>
            </a:r>
            <a:r>
              <a:rPr lang="tr-TR" sz="1800" dirty="0" err="1">
                <a:effectLst/>
                <a:ea typeface="Times New Roman" panose="02020603050405020304" pitchFamily="18" charset="0"/>
              </a:rPr>
              <a:t>included</a:t>
            </a:r>
            <a:r>
              <a:rPr lang="tr-TR" sz="1800" dirty="0">
                <a:effectLst/>
                <a:ea typeface="Times New Roman" panose="02020603050405020304" pitchFamily="18" charset="0"/>
              </a:rPr>
              <a:t> in </a:t>
            </a:r>
            <a:r>
              <a:rPr lang="tr-TR" sz="1800" dirty="0" err="1">
                <a:effectLst/>
                <a:ea typeface="Times New Roman" panose="02020603050405020304" pitchFamily="18" charset="0"/>
              </a:rPr>
              <a:t>the</a:t>
            </a:r>
            <a:r>
              <a:rPr lang="tr-TR" sz="1800" dirty="0">
                <a:effectLst/>
                <a:ea typeface="Times New Roman" panose="02020603050405020304" pitchFamily="18" charset="0"/>
              </a:rPr>
              <a:t> 2030 </a:t>
            </a:r>
            <a:r>
              <a:rPr lang="tr-TR" sz="1800" dirty="0" err="1">
                <a:effectLst/>
                <a:ea typeface="Times New Roman" panose="02020603050405020304" pitchFamily="18" charset="0"/>
              </a:rPr>
              <a:t>Agenda</a:t>
            </a:r>
            <a:r>
              <a:rPr lang="tr-TR" sz="1800" dirty="0">
                <a:effectLst/>
                <a:ea typeface="Times New Roman" panose="02020603050405020304" pitchFamily="18" charset="0"/>
              </a:rPr>
              <a:t> </a:t>
            </a:r>
            <a:r>
              <a:rPr lang="tr-TR" sz="1800" dirty="0" err="1">
                <a:effectLst/>
                <a:ea typeface="Times New Roman" panose="02020603050405020304" pitchFamily="18" charset="0"/>
              </a:rPr>
              <a:t>covering</a:t>
            </a:r>
            <a:r>
              <a:rPr lang="tr-TR" sz="1800" dirty="0">
                <a:effectLst/>
                <a:ea typeface="Times New Roman" panose="02020603050405020304" pitchFamily="18" charset="0"/>
              </a:rPr>
              <a:t> </a:t>
            </a:r>
            <a:r>
              <a:rPr lang="tr-TR" sz="1800" dirty="0" err="1">
                <a:effectLst/>
                <a:ea typeface="Times New Roman" panose="02020603050405020304" pitchFamily="18" charset="0"/>
              </a:rPr>
              <a:t>the</a:t>
            </a:r>
            <a:r>
              <a:rPr lang="tr-TR" sz="1800" dirty="0">
                <a:effectLst/>
                <a:ea typeface="Times New Roman" panose="02020603050405020304" pitchFamily="18" charset="0"/>
              </a:rPr>
              <a:t> </a:t>
            </a:r>
            <a:r>
              <a:rPr lang="tr-TR" sz="1800" dirty="0" err="1">
                <a:effectLst/>
                <a:ea typeface="Times New Roman" panose="02020603050405020304" pitchFamily="18" charset="0"/>
              </a:rPr>
              <a:t>years</a:t>
            </a:r>
            <a:r>
              <a:rPr lang="tr-TR" sz="1800" dirty="0">
                <a:effectLst/>
                <a:ea typeface="Times New Roman" panose="02020603050405020304" pitchFamily="18" charset="0"/>
              </a:rPr>
              <a:t> 2015-2030 (</a:t>
            </a:r>
            <a:r>
              <a:rPr lang="tr-TR" sz="1800" dirty="0" err="1">
                <a:effectLst/>
                <a:ea typeface="Times New Roman" panose="02020603050405020304" pitchFamily="18" charset="0"/>
              </a:rPr>
              <a:t>the</a:t>
            </a:r>
            <a:r>
              <a:rPr lang="tr-TR" sz="1800" dirty="0">
                <a:effectLst/>
                <a:ea typeface="Times New Roman" panose="02020603050405020304" pitchFamily="18" charset="0"/>
              </a:rPr>
              <a:t> 2030 </a:t>
            </a:r>
            <a:r>
              <a:rPr lang="tr-TR" sz="1800" dirty="0" err="1">
                <a:effectLst/>
                <a:ea typeface="Times New Roman" panose="02020603050405020304" pitchFamily="18" charset="0"/>
              </a:rPr>
              <a:t>Agenda</a:t>
            </a:r>
            <a:r>
              <a:rPr lang="tr-TR" sz="1800" dirty="0">
                <a:effectLst/>
                <a:ea typeface="Times New Roman" panose="02020603050405020304" pitchFamily="18" charset="0"/>
              </a:rPr>
              <a:t> </a:t>
            </a:r>
            <a:r>
              <a:rPr lang="tr-TR" sz="1800" dirty="0" err="1">
                <a:effectLst/>
                <a:ea typeface="Times New Roman" panose="02020603050405020304" pitchFamily="18" charset="0"/>
              </a:rPr>
              <a:t>Sustainable</a:t>
            </a:r>
            <a:r>
              <a:rPr lang="tr-TR" sz="1800" dirty="0">
                <a:effectLst/>
                <a:ea typeface="Times New Roman" panose="02020603050405020304" pitchFamily="18" charset="0"/>
              </a:rPr>
              <a:t> Development) </a:t>
            </a:r>
            <a:r>
              <a:rPr lang="tr-TR" sz="1800" dirty="0" err="1">
                <a:effectLst/>
                <a:ea typeface="Times New Roman" panose="02020603050405020304" pitchFamily="18" charset="0"/>
              </a:rPr>
              <a:t>and</a:t>
            </a:r>
            <a:r>
              <a:rPr lang="tr-TR" sz="1800" dirty="0">
                <a:effectLst/>
                <a:ea typeface="Times New Roman" panose="02020603050405020304" pitchFamily="18" charset="0"/>
              </a:rPr>
              <a:t> has </a:t>
            </a:r>
            <a:r>
              <a:rPr lang="tr-TR" sz="1800" dirty="0" err="1">
                <a:effectLst/>
                <a:ea typeface="Times New Roman" panose="02020603050405020304" pitchFamily="18" charset="0"/>
              </a:rPr>
              <a:t>been</a:t>
            </a:r>
            <a:r>
              <a:rPr lang="tr-TR" sz="1800" dirty="0">
                <a:effectLst/>
                <a:ea typeface="Times New Roman" panose="02020603050405020304" pitchFamily="18" charset="0"/>
              </a:rPr>
              <a:t> </a:t>
            </a:r>
            <a:r>
              <a:rPr lang="tr-TR" sz="1800" dirty="0" err="1">
                <a:effectLst/>
                <a:ea typeface="Times New Roman" panose="02020603050405020304" pitchFamily="18" charset="0"/>
              </a:rPr>
              <a:t>signed</a:t>
            </a:r>
            <a:r>
              <a:rPr lang="tr-TR" sz="1800" dirty="0">
                <a:effectLst/>
                <a:ea typeface="Times New Roman" panose="02020603050405020304" pitchFamily="18" charset="0"/>
              </a:rPr>
              <a:t> </a:t>
            </a:r>
            <a:r>
              <a:rPr lang="tr-TR" sz="1800" dirty="0" err="1">
                <a:effectLst/>
                <a:ea typeface="Times New Roman" panose="02020603050405020304" pitchFamily="18" charset="0"/>
              </a:rPr>
              <a:t>by</a:t>
            </a:r>
            <a:r>
              <a:rPr lang="tr-TR" sz="1800" dirty="0">
                <a:effectLst/>
                <a:ea typeface="Times New Roman" panose="02020603050405020304" pitchFamily="18" charset="0"/>
              </a:rPr>
              <a:t> 193 </a:t>
            </a:r>
            <a:r>
              <a:rPr lang="tr-TR" sz="1800" dirty="0" err="1">
                <a:effectLst/>
                <a:ea typeface="Times New Roman" panose="02020603050405020304" pitchFamily="18" charset="0"/>
              </a:rPr>
              <a:t>countries</a:t>
            </a:r>
            <a:r>
              <a:rPr lang="tr-TR" sz="1800" dirty="0">
                <a:effectLst/>
                <a:ea typeface="Times New Roman" panose="02020603050405020304" pitchFamily="18" charset="0"/>
              </a:rPr>
              <a:t> </a:t>
            </a:r>
            <a:r>
              <a:rPr lang="tr-TR" sz="1800" dirty="0" err="1">
                <a:effectLst/>
                <a:ea typeface="Times New Roman" panose="02020603050405020304" pitchFamily="18" charset="0"/>
              </a:rPr>
              <a:t>including</a:t>
            </a:r>
            <a:r>
              <a:rPr lang="tr-TR" sz="1800" dirty="0">
                <a:effectLst/>
                <a:ea typeface="Times New Roman" panose="02020603050405020304" pitchFamily="18" charset="0"/>
              </a:rPr>
              <a:t> </a:t>
            </a:r>
            <a:r>
              <a:rPr lang="tr-TR" sz="1800" dirty="0" err="1">
                <a:effectLst/>
                <a:ea typeface="Times New Roman" panose="02020603050405020304" pitchFamily="18" charset="0"/>
              </a:rPr>
              <a:t>Turkey</a:t>
            </a:r>
            <a:r>
              <a:rPr lang="tr-TR" sz="1800" dirty="0">
                <a:effectLst/>
                <a:ea typeface="Times New Roman" panose="02020603050405020304" pitchFamily="18" charset="0"/>
              </a:rPr>
              <a:t>. </a:t>
            </a:r>
            <a:r>
              <a:rPr lang="tr-TR" sz="1800" dirty="0" err="1">
                <a:effectLst/>
                <a:ea typeface="Times New Roman" panose="02020603050405020304" pitchFamily="18" charset="0"/>
              </a:rPr>
              <a:t>The</a:t>
            </a:r>
            <a:r>
              <a:rPr lang="tr-TR" sz="1800" dirty="0">
                <a:effectLst/>
                <a:ea typeface="Times New Roman" panose="02020603050405020304" pitchFamily="18" charset="0"/>
              </a:rPr>
              <a:t> main </a:t>
            </a:r>
            <a:r>
              <a:rPr lang="tr-TR" sz="1800" dirty="0" err="1">
                <a:effectLst/>
                <a:ea typeface="Times New Roman" panose="02020603050405020304" pitchFamily="18" charset="0"/>
              </a:rPr>
              <a:t>purpose</a:t>
            </a:r>
            <a:r>
              <a:rPr lang="tr-TR" sz="1800" dirty="0">
                <a:effectLst/>
                <a:ea typeface="Times New Roman" panose="02020603050405020304" pitchFamily="18" charset="0"/>
              </a:rPr>
              <a:t> of </a:t>
            </a:r>
            <a:r>
              <a:rPr lang="tr-TR" sz="1800" dirty="0" err="1">
                <a:effectLst/>
                <a:ea typeface="Times New Roman" panose="02020603050405020304" pitchFamily="18" charset="0"/>
              </a:rPr>
              <a:t>the</a:t>
            </a:r>
            <a:r>
              <a:rPr lang="tr-TR" sz="1800" dirty="0">
                <a:effectLst/>
                <a:ea typeface="Times New Roman" panose="02020603050405020304" pitchFamily="18" charset="0"/>
              </a:rPr>
              <a:t> 2030 </a:t>
            </a:r>
            <a:r>
              <a:rPr lang="tr-TR" sz="1800" dirty="0" err="1">
                <a:effectLst/>
                <a:ea typeface="Times New Roman" panose="02020603050405020304" pitchFamily="18" charset="0"/>
              </a:rPr>
              <a:t>Agenda</a:t>
            </a:r>
            <a:r>
              <a:rPr lang="tr-TR" sz="1800" dirty="0">
                <a:effectLst/>
                <a:ea typeface="Times New Roman" panose="02020603050405020304" pitchFamily="18" charset="0"/>
              </a:rPr>
              <a:t> is </a:t>
            </a:r>
            <a:r>
              <a:rPr lang="tr-TR" sz="1800" dirty="0" err="1">
                <a:effectLst/>
                <a:ea typeface="Times New Roman" panose="02020603050405020304" pitchFamily="18" charset="0"/>
              </a:rPr>
              <a:t>to</a:t>
            </a:r>
            <a:r>
              <a:rPr lang="tr-TR" sz="1800" dirty="0">
                <a:effectLst/>
                <a:ea typeface="Times New Roman" panose="02020603050405020304" pitchFamily="18" charset="0"/>
              </a:rPr>
              <a:t> </a:t>
            </a:r>
            <a:r>
              <a:rPr lang="tr-TR" sz="1800" dirty="0" err="1">
                <a:effectLst/>
                <a:ea typeface="Times New Roman" panose="02020603050405020304" pitchFamily="18" charset="0"/>
              </a:rPr>
              <a:t>ensure</a:t>
            </a:r>
            <a:r>
              <a:rPr lang="tr-TR" sz="1800" dirty="0">
                <a:effectLst/>
                <a:ea typeface="Times New Roman" panose="02020603050405020304" pitchFamily="18" charset="0"/>
              </a:rPr>
              <a:t> </a:t>
            </a:r>
            <a:r>
              <a:rPr lang="tr-TR" sz="1800" dirty="0" err="1">
                <a:effectLst/>
                <a:ea typeface="Times New Roman" panose="02020603050405020304" pitchFamily="18" charset="0"/>
              </a:rPr>
              <a:t>the</a:t>
            </a:r>
            <a:r>
              <a:rPr lang="tr-TR" sz="1800" dirty="0">
                <a:effectLst/>
                <a:ea typeface="Times New Roman" panose="02020603050405020304" pitchFamily="18" charset="0"/>
              </a:rPr>
              <a:t> </a:t>
            </a:r>
            <a:r>
              <a:rPr lang="tr-TR" sz="1800" dirty="0" err="1">
                <a:effectLst/>
                <a:ea typeface="Times New Roman" panose="02020603050405020304" pitchFamily="18" charset="0"/>
              </a:rPr>
              <a:t>participation</a:t>
            </a:r>
            <a:r>
              <a:rPr lang="tr-TR" sz="1800" dirty="0">
                <a:effectLst/>
                <a:ea typeface="Times New Roman" panose="02020603050405020304" pitchFamily="18" charset="0"/>
              </a:rPr>
              <a:t> of </a:t>
            </a:r>
            <a:r>
              <a:rPr lang="tr-TR" sz="1800" dirty="0" err="1">
                <a:effectLst/>
                <a:ea typeface="Times New Roman" panose="02020603050405020304" pitchFamily="18" charset="0"/>
              </a:rPr>
              <a:t>everyone</a:t>
            </a:r>
            <a:r>
              <a:rPr lang="tr-TR" sz="1800" dirty="0">
                <a:effectLst/>
                <a:ea typeface="Times New Roman" panose="02020603050405020304" pitchFamily="18" charset="0"/>
              </a:rPr>
              <a:t> in </a:t>
            </a:r>
            <a:r>
              <a:rPr lang="tr-TR" sz="1800" dirty="0" err="1">
                <a:effectLst/>
                <a:ea typeface="Times New Roman" panose="02020603050405020304" pitchFamily="18" charset="0"/>
              </a:rPr>
              <a:t>the</a:t>
            </a:r>
            <a:r>
              <a:rPr lang="tr-TR" sz="1800" dirty="0">
                <a:effectLst/>
                <a:ea typeface="Times New Roman" panose="02020603050405020304" pitchFamily="18" charset="0"/>
              </a:rPr>
              <a:t> </a:t>
            </a:r>
            <a:r>
              <a:rPr lang="tr-TR" sz="1800" dirty="0" err="1">
                <a:effectLst/>
                <a:ea typeface="Times New Roman" panose="02020603050405020304" pitchFamily="18" charset="0"/>
              </a:rPr>
              <a:t>development</a:t>
            </a:r>
            <a:r>
              <a:rPr lang="tr-TR" sz="1800" dirty="0">
                <a:effectLst/>
                <a:ea typeface="Times New Roman" panose="02020603050405020304" pitchFamily="18" charset="0"/>
              </a:rPr>
              <a:t> </a:t>
            </a:r>
            <a:r>
              <a:rPr lang="tr-TR" sz="1800" dirty="0" err="1">
                <a:effectLst/>
                <a:ea typeface="Times New Roman" panose="02020603050405020304" pitchFamily="18" charset="0"/>
              </a:rPr>
              <a:t>process</a:t>
            </a:r>
            <a:r>
              <a:rPr lang="tr-TR" sz="1800" dirty="0">
                <a:effectLst/>
                <a:ea typeface="Times New Roman" panose="02020603050405020304" pitchFamily="18" charset="0"/>
              </a:rPr>
              <a:t> </a:t>
            </a:r>
            <a:r>
              <a:rPr lang="tr-TR" sz="1800" dirty="0" err="1">
                <a:effectLst/>
                <a:ea typeface="Times New Roman" panose="02020603050405020304" pitchFamily="18" charset="0"/>
              </a:rPr>
              <a:t>with</a:t>
            </a:r>
            <a:r>
              <a:rPr lang="tr-TR" sz="1800" dirty="0">
                <a:effectLst/>
                <a:ea typeface="Times New Roman" panose="02020603050405020304" pitchFamily="18" charset="0"/>
              </a:rPr>
              <a:t> </a:t>
            </a:r>
            <a:r>
              <a:rPr lang="tr-TR" sz="1800" dirty="0" err="1">
                <a:effectLst/>
                <a:ea typeface="Times New Roman" panose="02020603050405020304" pitchFamily="18" charset="0"/>
              </a:rPr>
              <a:t>the</a:t>
            </a:r>
            <a:r>
              <a:rPr lang="tr-TR" sz="1800" dirty="0">
                <a:effectLst/>
                <a:ea typeface="Times New Roman" panose="02020603050405020304" pitchFamily="18" charset="0"/>
              </a:rPr>
              <a:t> </a:t>
            </a:r>
            <a:r>
              <a:rPr lang="tr-TR" sz="1800" dirty="0" err="1">
                <a:effectLst/>
                <a:ea typeface="Times New Roman" panose="02020603050405020304" pitchFamily="18" charset="0"/>
              </a:rPr>
              <a:t>philosophy</a:t>
            </a:r>
            <a:r>
              <a:rPr lang="tr-TR" sz="1800" dirty="0">
                <a:effectLst/>
                <a:ea typeface="Times New Roman" panose="02020603050405020304" pitchFamily="18" charset="0"/>
              </a:rPr>
              <a:t> of “</a:t>
            </a:r>
            <a:r>
              <a:rPr lang="tr-TR" sz="1800" dirty="0" err="1">
                <a:effectLst/>
                <a:ea typeface="Times New Roman" panose="02020603050405020304" pitchFamily="18" charset="0"/>
              </a:rPr>
              <a:t>leaving</a:t>
            </a:r>
            <a:r>
              <a:rPr lang="tr-TR" sz="1800" dirty="0">
                <a:effectLst/>
                <a:ea typeface="Times New Roman" panose="02020603050405020304" pitchFamily="18" charset="0"/>
              </a:rPr>
              <a:t> </a:t>
            </a:r>
            <a:r>
              <a:rPr lang="tr-TR" sz="1800" dirty="0" err="1">
                <a:effectLst/>
                <a:ea typeface="Times New Roman" panose="02020603050405020304" pitchFamily="18" charset="0"/>
              </a:rPr>
              <a:t>no</a:t>
            </a:r>
            <a:r>
              <a:rPr lang="tr-TR" sz="1800" dirty="0">
                <a:effectLst/>
                <a:ea typeface="Times New Roman" panose="02020603050405020304" pitchFamily="18" charset="0"/>
              </a:rPr>
              <a:t> </a:t>
            </a:r>
            <a:r>
              <a:rPr lang="tr-TR" sz="1800" dirty="0" err="1">
                <a:effectLst/>
                <a:ea typeface="Times New Roman" panose="02020603050405020304" pitchFamily="18" charset="0"/>
              </a:rPr>
              <a:t>one</a:t>
            </a:r>
            <a:r>
              <a:rPr lang="tr-TR" sz="1800" dirty="0">
                <a:effectLst/>
                <a:ea typeface="Times New Roman" panose="02020603050405020304" pitchFamily="18" charset="0"/>
              </a:rPr>
              <a:t> </a:t>
            </a:r>
            <a:r>
              <a:rPr lang="tr-TR" sz="1800" dirty="0" err="1">
                <a:effectLst/>
                <a:ea typeface="Times New Roman" panose="02020603050405020304" pitchFamily="18" charset="0"/>
              </a:rPr>
              <a:t>behind</a:t>
            </a:r>
            <a:r>
              <a:rPr lang="tr-TR" sz="1800" dirty="0">
                <a:effectLst/>
                <a:ea typeface="Times New Roman" panose="02020603050405020304" pitchFamily="18" charset="0"/>
              </a:rPr>
              <a:t>” </a:t>
            </a:r>
            <a:r>
              <a:rPr lang="tr-TR" sz="1800" dirty="0" err="1">
                <a:effectLst/>
                <a:ea typeface="Times New Roman" panose="02020603050405020304" pitchFamily="18" charset="0"/>
              </a:rPr>
              <a:t>by</a:t>
            </a:r>
            <a:r>
              <a:rPr lang="tr-TR" sz="1800" dirty="0">
                <a:effectLst/>
                <a:ea typeface="Times New Roman" panose="02020603050405020304" pitchFamily="18" charset="0"/>
              </a:rPr>
              <a:t> </a:t>
            </a:r>
            <a:r>
              <a:rPr lang="tr-TR" sz="1800" dirty="0" err="1">
                <a:effectLst/>
                <a:ea typeface="Times New Roman" panose="02020603050405020304" pitchFamily="18" charset="0"/>
              </a:rPr>
              <a:t>taking</a:t>
            </a:r>
            <a:r>
              <a:rPr lang="tr-TR" sz="1800" dirty="0">
                <a:effectLst/>
                <a:ea typeface="Times New Roman" panose="02020603050405020304" pitchFamily="18" charset="0"/>
              </a:rPr>
              <a:t> </a:t>
            </a:r>
            <a:r>
              <a:rPr lang="tr-TR" sz="1800" dirty="0" err="1">
                <a:effectLst/>
                <a:ea typeface="Times New Roman" panose="02020603050405020304" pitchFamily="18" charset="0"/>
              </a:rPr>
              <a:t>into</a:t>
            </a:r>
            <a:r>
              <a:rPr lang="tr-TR" sz="1800" dirty="0">
                <a:effectLst/>
                <a:ea typeface="Times New Roman" panose="02020603050405020304" pitchFamily="18" charset="0"/>
              </a:rPr>
              <a:t> </a:t>
            </a:r>
            <a:r>
              <a:rPr lang="tr-TR" sz="1800" dirty="0" err="1">
                <a:effectLst/>
                <a:ea typeface="Times New Roman" panose="02020603050405020304" pitchFamily="18" charset="0"/>
              </a:rPr>
              <a:t>account</a:t>
            </a:r>
            <a:r>
              <a:rPr lang="tr-TR" sz="1800" dirty="0">
                <a:effectLst/>
                <a:ea typeface="Times New Roman" panose="02020603050405020304" pitchFamily="18" charset="0"/>
              </a:rPr>
              <a:t> </a:t>
            </a:r>
            <a:r>
              <a:rPr lang="tr-TR" sz="1800" dirty="0" err="1">
                <a:effectLst/>
                <a:ea typeface="Times New Roman" panose="02020603050405020304" pitchFamily="18" charset="0"/>
              </a:rPr>
              <a:t>the</a:t>
            </a:r>
            <a:r>
              <a:rPr lang="tr-TR" sz="1800" dirty="0">
                <a:effectLst/>
                <a:ea typeface="Times New Roman" panose="02020603050405020304" pitchFamily="18" charset="0"/>
              </a:rPr>
              <a:t> </a:t>
            </a:r>
            <a:r>
              <a:rPr lang="tr-TR" sz="1800" dirty="0" err="1">
                <a:effectLst/>
                <a:ea typeface="Times New Roman" panose="02020603050405020304" pitchFamily="18" charset="0"/>
              </a:rPr>
              <a:t>economic</a:t>
            </a:r>
            <a:r>
              <a:rPr lang="tr-TR" sz="1800" dirty="0">
                <a:effectLst/>
                <a:ea typeface="Times New Roman" panose="02020603050405020304" pitchFamily="18" charset="0"/>
              </a:rPr>
              <a:t>, </a:t>
            </a:r>
            <a:r>
              <a:rPr lang="tr-TR" sz="1800" dirty="0" err="1">
                <a:effectLst/>
                <a:ea typeface="Times New Roman" panose="02020603050405020304" pitchFamily="18" charset="0"/>
              </a:rPr>
              <a:t>social</a:t>
            </a:r>
            <a:r>
              <a:rPr lang="tr-TR" sz="1800" dirty="0">
                <a:effectLst/>
                <a:ea typeface="Times New Roman" panose="02020603050405020304" pitchFamily="18" charset="0"/>
              </a:rPr>
              <a:t> </a:t>
            </a:r>
            <a:r>
              <a:rPr lang="tr-TR" sz="1800" dirty="0" err="1">
                <a:effectLst/>
                <a:ea typeface="Times New Roman" panose="02020603050405020304" pitchFamily="18" charset="0"/>
              </a:rPr>
              <a:t>and</a:t>
            </a:r>
            <a:r>
              <a:rPr lang="tr-TR" sz="1800" dirty="0">
                <a:effectLst/>
                <a:ea typeface="Times New Roman" panose="02020603050405020304" pitchFamily="18" charset="0"/>
              </a:rPr>
              <a:t> </a:t>
            </a:r>
            <a:r>
              <a:rPr lang="tr-TR" sz="1800" dirty="0" err="1">
                <a:effectLst/>
                <a:ea typeface="Times New Roman" panose="02020603050405020304" pitchFamily="18" charset="0"/>
              </a:rPr>
              <a:t>environmental</a:t>
            </a:r>
            <a:r>
              <a:rPr lang="tr-TR" sz="1800" dirty="0">
                <a:effectLst/>
                <a:ea typeface="Times New Roman" panose="02020603050405020304" pitchFamily="18" charset="0"/>
              </a:rPr>
              <a:t> </a:t>
            </a:r>
            <a:r>
              <a:rPr lang="tr-TR" sz="1800" dirty="0" err="1">
                <a:effectLst/>
                <a:ea typeface="Times New Roman" panose="02020603050405020304" pitchFamily="18" charset="0"/>
              </a:rPr>
              <a:t>dimensions</a:t>
            </a:r>
            <a:r>
              <a:rPr lang="tr-TR" sz="1800" dirty="0">
                <a:effectLst/>
                <a:ea typeface="Times New Roman" panose="02020603050405020304" pitchFamily="18" charset="0"/>
              </a:rPr>
              <a:t>, </a:t>
            </a:r>
            <a:r>
              <a:rPr lang="tr-TR" sz="1800" dirty="0" err="1">
                <a:effectLst/>
                <a:ea typeface="Times New Roman" panose="02020603050405020304" pitchFamily="18" charset="0"/>
              </a:rPr>
              <a:t>and</a:t>
            </a:r>
            <a:r>
              <a:rPr lang="tr-TR" sz="1800" dirty="0">
                <a:effectLst/>
                <a:ea typeface="Times New Roman" panose="02020603050405020304" pitchFamily="18" charset="0"/>
              </a:rPr>
              <a:t> </a:t>
            </a:r>
            <a:r>
              <a:rPr lang="tr-TR" sz="1800" dirty="0" err="1">
                <a:effectLst/>
                <a:ea typeface="Times New Roman" panose="02020603050405020304" pitchFamily="18" charset="0"/>
              </a:rPr>
              <a:t>to</a:t>
            </a:r>
            <a:r>
              <a:rPr lang="tr-TR" sz="1800" dirty="0">
                <a:effectLst/>
                <a:ea typeface="Times New Roman" panose="02020603050405020304" pitchFamily="18" charset="0"/>
              </a:rPr>
              <a:t> </a:t>
            </a:r>
            <a:r>
              <a:rPr lang="tr-TR" sz="1800" dirty="0" err="1">
                <a:effectLst/>
                <a:ea typeface="Times New Roman" panose="02020603050405020304" pitchFamily="18" charset="0"/>
              </a:rPr>
              <a:t>implement</a:t>
            </a:r>
            <a:r>
              <a:rPr lang="tr-TR" sz="1800" dirty="0">
                <a:effectLst/>
                <a:ea typeface="Times New Roman" panose="02020603050405020304" pitchFamily="18" charset="0"/>
              </a:rPr>
              <a:t> </a:t>
            </a:r>
            <a:r>
              <a:rPr lang="tr-TR" sz="1800" dirty="0" err="1">
                <a:effectLst/>
                <a:ea typeface="Times New Roman" panose="02020603050405020304" pitchFamily="18" charset="0"/>
              </a:rPr>
              <a:t>the</a:t>
            </a:r>
            <a:r>
              <a:rPr lang="tr-TR" sz="1800" dirty="0">
                <a:effectLst/>
                <a:ea typeface="Times New Roman" panose="02020603050405020304" pitchFamily="18" charset="0"/>
              </a:rPr>
              <a:t> </a:t>
            </a:r>
            <a:r>
              <a:rPr lang="tr-TR" sz="1800" dirty="0" err="1">
                <a:effectLst/>
                <a:ea typeface="Times New Roman" panose="02020603050405020304" pitchFamily="18" charset="0"/>
              </a:rPr>
              <a:t>steps</a:t>
            </a:r>
            <a:r>
              <a:rPr lang="tr-TR" sz="1800" dirty="0">
                <a:effectLst/>
                <a:ea typeface="Times New Roman" panose="02020603050405020304" pitchFamily="18" charset="0"/>
              </a:rPr>
              <a:t> </a:t>
            </a:r>
            <a:r>
              <a:rPr lang="tr-TR" sz="1800" dirty="0" err="1">
                <a:effectLst/>
                <a:ea typeface="Times New Roman" panose="02020603050405020304" pitchFamily="18" charset="0"/>
              </a:rPr>
              <a:t>taken</a:t>
            </a:r>
            <a:r>
              <a:rPr lang="tr-TR" sz="1800" dirty="0">
                <a:effectLst/>
                <a:ea typeface="Times New Roman" panose="02020603050405020304" pitchFamily="18" charset="0"/>
              </a:rPr>
              <a:t> </a:t>
            </a:r>
            <a:r>
              <a:rPr lang="tr-TR" sz="1800" dirty="0" err="1">
                <a:effectLst/>
                <a:ea typeface="Times New Roman" panose="02020603050405020304" pitchFamily="18" charset="0"/>
              </a:rPr>
              <a:t>towards</a:t>
            </a:r>
            <a:r>
              <a:rPr lang="tr-TR" sz="1800" dirty="0">
                <a:effectLst/>
                <a:ea typeface="Times New Roman" panose="02020603050405020304" pitchFamily="18" charset="0"/>
              </a:rPr>
              <a:t> </a:t>
            </a:r>
            <a:r>
              <a:rPr lang="tr-TR" sz="1800" dirty="0" err="1">
                <a:effectLst/>
                <a:ea typeface="Times New Roman" panose="02020603050405020304" pitchFamily="18" charset="0"/>
              </a:rPr>
              <a:t>the</a:t>
            </a:r>
            <a:r>
              <a:rPr lang="tr-TR" sz="1800" dirty="0">
                <a:effectLst/>
                <a:ea typeface="Times New Roman" panose="02020603050405020304" pitchFamily="18" charset="0"/>
              </a:rPr>
              <a:t> </a:t>
            </a:r>
            <a:r>
              <a:rPr lang="tr-TR" sz="1800" dirty="0" err="1">
                <a:effectLst/>
                <a:ea typeface="Times New Roman" panose="02020603050405020304" pitchFamily="18" charset="0"/>
              </a:rPr>
              <a:t>empowerment</a:t>
            </a:r>
            <a:r>
              <a:rPr lang="tr-TR" sz="1800" dirty="0">
                <a:effectLst/>
                <a:ea typeface="Times New Roman" panose="02020603050405020304" pitchFamily="18" charset="0"/>
              </a:rPr>
              <a:t> of </a:t>
            </a:r>
            <a:r>
              <a:rPr lang="tr-TR" sz="1800" dirty="0" err="1">
                <a:effectLst/>
                <a:ea typeface="Times New Roman" panose="02020603050405020304" pitchFamily="18" charset="0"/>
              </a:rPr>
              <a:t>women</a:t>
            </a:r>
            <a:r>
              <a:rPr lang="tr-TR" sz="1800" dirty="0">
                <a:effectLst/>
                <a:ea typeface="Times New Roman" panose="02020603050405020304" pitchFamily="18" charset="0"/>
              </a:rPr>
              <a:t> </a:t>
            </a:r>
            <a:r>
              <a:rPr lang="tr-TR" sz="1800" dirty="0" err="1">
                <a:effectLst/>
                <a:ea typeface="Times New Roman" panose="02020603050405020304" pitchFamily="18" charset="0"/>
              </a:rPr>
              <a:t>and</a:t>
            </a:r>
            <a:r>
              <a:rPr lang="tr-TR" sz="1800" dirty="0">
                <a:effectLst/>
                <a:ea typeface="Times New Roman" panose="02020603050405020304" pitchFamily="18" charset="0"/>
              </a:rPr>
              <a:t> </a:t>
            </a:r>
            <a:r>
              <a:rPr lang="tr-TR" sz="1800" dirty="0" err="1">
                <a:effectLst/>
                <a:ea typeface="Times New Roman" panose="02020603050405020304" pitchFamily="18" charset="0"/>
              </a:rPr>
              <a:t>girls</a:t>
            </a:r>
            <a:r>
              <a:rPr lang="tr-TR" sz="1800" dirty="0">
                <a:effectLst/>
                <a:ea typeface="Times New Roman" panose="02020603050405020304" pitchFamily="18" charset="0"/>
              </a:rPr>
              <a:t> in </a:t>
            </a:r>
            <a:r>
              <a:rPr lang="tr-TR" sz="1800" dirty="0" err="1">
                <a:effectLst/>
                <a:ea typeface="Times New Roman" panose="02020603050405020304" pitchFamily="18" charset="0"/>
              </a:rPr>
              <a:t>order</a:t>
            </a:r>
            <a:r>
              <a:rPr lang="tr-TR" sz="1800" dirty="0">
                <a:effectLst/>
                <a:ea typeface="Times New Roman" panose="02020603050405020304" pitchFamily="18" charset="0"/>
              </a:rPr>
              <a:t> </a:t>
            </a:r>
            <a:r>
              <a:rPr lang="tr-TR" sz="1800" dirty="0" err="1">
                <a:effectLst/>
                <a:ea typeface="Times New Roman" panose="02020603050405020304" pitchFamily="18" charset="0"/>
              </a:rPr>
              <a:t>to</a:t>
            </a:r>
            <a:r>
              <a:rPr lang="tr-TR" sz="1800" dirty="0">
                <a:effectLst/>
                <a:ea typeface="Times New Roman" panose="02020603050405020304" pitchFamily="18" charset="0"/>
              </a:rPr>
              <a:t> “</a:t>
            </a:r>
            <a:r>
              <a:rPr lang="tr-TR" sz="1800" dirty="0" err="1">
                <a:effectLst/>
                <a:ea typeface="Times New Roman" panose="02020603050405020304" pitchFamily="18" charset="0"/>
              </a:rPr>
              <a:t>leave</a:t>
            </a:r>
            <a:r>
              <a:rPr lang="tr-TR" sz="1800" dirty="0">
                <a:effectLst/>
                <a:ea typeface="Times New Roman" panose="02020603050405020304" pitchFamily="18" charset="0"/>
              </a:rPr>
              <a:t> </a:t>
            </a:r>
            <a:r>
              <a:rPr lang="tr-TR" sz="1800" dirty="0" err="1">
                <a:effectLst/>
                <a:ea typeface="Times New Roman" panose="02020603050405020304" pitchFamily="18" charset="0"/>
              </a:rPr>
              <a:t>no</a:t>
            </a:r>
            <a:r>
              <a:rPr lang="tr-TR" sz="1800" dirty="0">
                <a:effectLst/>
                <a:ea typeface="Times New Roman" panose="02020603050405020304" pitchFamily="18" charset="0"/>
              </a:rPr>
              <a:t> </a:t>
            </a:r>
            <a:r>
              <a:rPr lang="tr-TR" sz="1800" dirty="0" err="1">
                <a:effectLst/>
                <a:ea typeface="Times New Roman" panose="02020603050405020304" pitchFamily="18" charset="0"/>
              </a:rPr>
              <a:t>woman</a:t>
            </a:r>
            <a:r>
              <a:rPr lang="tr-TR" sz="1800" dirty="0">
                <a:effectLst/>
                <a:ea typeface="Times New Roman" panose="02020603050405020304" pitchFamily="18" charset="0"/>
              </a:rPr>
              <a:t> </a:t>
            </a:r>
            <a:r>
              <a:rPr lang="tr-TR" sz="1800" dirty="0" err="1">
                <a:effectLst/>
                <a:ea typeface="Times New Roman" panose="02020603050405020304" pitchFamily="18" charset="0"/>
              </a:rPr>
              <a:t>or</a:t>
            </a:r>
            <a:r>
              <a:rPr lang="tr-TR" sz="1800" dirty="0">
                <a:effectLst/>
                <a:ea typeface="Times New Roman" panose="02020603050405020304" pitchFamily="18" charset="0"/>
              </a:rPr>
              <a:t> </a:t>
            </a:r>
            <a:r>
              <a:rPr lang="tr-TR" sz="1800" dirty="0" err="1">
                <a:effectLst/>
                <a:ea typeface="Times New Roman" panose="02020603050405020304" pitchFamily="18" charset="0"/>
              </a:rPr>
              <a:t>girl</a:t>
            </a:r>
            <a:r>
              <a:rPr lang="tr-TR" sz="1800" dirty="0">
                <a:effectLst/>
                <a:ea typeface="Times New Roman" panose="02020603050405020304" pitchFamily="18" charset="0"/>
              </a:rPr>
              <a:t> </a:t>
            </a:r>
            <a:r>
              <a:rPr lang="tr-TR" sz="1800" dirty="0" err="1">
                <a:effectLst/>
                <a:ea typeface="Times New Roman" panose="02020603050405020304" pitchFamily="18" charset="0"/>
              </a:rPr>
              <a:t>behind</a:t>
            </a:r>
            <a:r>
              <a:rPr lang="tr-TR" sz="1800" dirty="0">
                <a:effectLst/>
                <a:ea typeface="Times New Roman" panose="02020603050405020304" pitchFamily="18" charset="0"/>
              </a:rPr>
              <a:t>”. </a:t>
            </a:r>
            <a:endParaRPr lang="tr-TR" sz="1600" i="1" dirty="0"/>
          </a:p>
          <a:p>
            <a:pPr>
              <a:lnSpc>
                <a:spcPct val="90000"/>
              </a:lnSpc>
            </a:pPr>
            <a:endParaRPr lang="tr-TR" sz="1600" dirty="0"/>
          </a:p>
        </p:txBody>
      </p:sp>
    </p:spTree>
    <p:extLst>
      <p:ext uri="{BB962C8B-B14F-4D97-AF65-F5344CB8AC3E}">
        <p14:creationId xmlns:p14="http://schemas.microsoft.com/office/powerpoint/2010/main" val="2884401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tr-TR" sz="2400" b="1" dirty="0">
                <a:effectLst/>
                <a:latin typeface="Times New Roman" panose="02020603050405020304" pitchFamily="18" charset="0"/>
                <a:ea typeface="Times New Roman" panose="02020603050405020304" pitchFamily="18" charset="0"/>
              </a:rPr>
              <a:t>ABSTRACT</a:t>
            </a:r>
            <a:br>
              <a:rPr lang="tr-TR" sz="2400" dirty="0">
                <a:effectLst/>
                <a:latin typeface="Times New Roman" panose="02020603050405020304" pitchFamily="18" charset="0"/>
                <a:ea typeface="Times New Roman" panose="02020603050405020304" pitchFamily="18" charset="0"/>
              </a:rPr>
            </a:br>
            <a:endParaRPr lang="tr-TR" sz="2400" dirty="0"/>
          </a:p>
        </p:txBody>
      </p:sp>
      <p:sp>
        <p:nvSpPr>
          <p:cNvPr id="3" name="İçerik Yer Tutucusu 2"/>
          <p:cNvSpPr>
            <a:spLocks noGrp="1"/>
          </p:cNvSpPr>
          <p:nvPr>
            <p:ph idx="1"/>
          </p:nvPr>
        </p:nvSpPr>
        <p:spPr/>
        <p:txBody>
          <a:bodyPr>
            <a:normAutofit/>
          </a:bodyPr>
          <a:lstStyle/>
          <a:p>
            <a:pPr algn="just"/>
            <a:r>
              <a:rPr lang="tr-TR" sz="2800" dirty="0" err="1">
                <a:effectLst/>
                <a:ea typeface="Times New Roman" panose="02020603050405020304" pitchFamily="18" charset="0"/>
              </a:rPr>
              <a:t>In</a:t>
            </a:r>
            <a:r>
              <a:rPr lang="tr-TR" sz="2800" dirty="0">
                <a:effectLst/>
                <a:ea typeface="Times New Roman" panose="02020603050405020304" pitchFamily="18" charset="0"/>
              </a:rPr>
              <a:t> </a:t>
            </a:r>
            <a:r>
              <a:rPr lang="tr-TR" sz="2800" dirty="0" err="1">
                <a:effectLst/>
                <a:ea typeface="Times New Roman" panose="02020603050405020304" pitchFamily="18" charset="0"/>
              </a:rPr>
              <a:t>today’s</a:t>
            </a:r>
            <a:r>
              <a:rPr lang="tr-TR" sz="2800" dirty="0">
                <a:effectLst/>
                <a:ea typeface="Times New Roman" panose="02020603050405020304" pitchFamily="18" charset="0"/>
              </a:rPr>
              <a:t> </a:t>
            </a:r>
            <a:r>
              <a:rPr lang="tr-TR" sz="2800" dirty="0" err="1">
                <a:effectLst/>
                <a:ea typeface="Times New Roman" panose="02020603050405020304" pitchFamily="18" charset="0"/>
              </a:rPr>
              <a:t>world</a:t>
            </a:r>
            <a:r>
              <a:rPr lang="tr-TR" sz="2800" dirty="0">
                <a:effectLst/>
                <a:ea typeface="Times New Roman" panose="02020603050405020304" pitchFamily="18" charset="0"/>
              </a:rPr>
              <a:t>, </a:t>
            </a:r>
            <a:r>
              <a:rPr lang="tr-TR" sz="2800" dirty="0" err="1">
                <a:effectLst/>
                <a:ea typeface="Times New Roman" panose="02020603050405020304" pitchFamily="18" charset="0"/>
              </a:rPr>
              <a:t>there</a:t>
            </a:r>
            <a:r>
              <a:rPr lang="tr-TR" sz="2800" dirty="0">
                <a:effectLst/>
                <a:ea typeface="Times New Roman" panose="02020603050405020304" pitchFamily="18" charset="0"/>
              </a:rPr>
              <a:t> is a </a:t>
            </a:r>
            <a:r>
              <a:rPr lang="tr-TR" sz="2800" dirty="0" err="1">
                <a:effectLst/>
                <a:ea typeface="Times New Roman" panose="02020603050405020304" pitchFamily="18" charset="0"/>
              </a:rPr>
              <a:t>need</a:t>
            </a:r>
            <a:r>
              <a:rPr lang="tr-TR" sz="2800" dirty="0">
                <a:effectLst/>
                <a:ea typeface="Times New Roman" panose="02020603050405020304" pitchFamily="18" charset="0"/>
              </a:rPr>
              <a:t> </a:t>
            </a:r>
            <a:r>
              <a:rPr lang="tr-TR" sz="2800" dirty="0" err="1">
                <a:effectLst/>
                <a:ea typeface="Times New Roman" panose="02020603050405020304" pitchFamily="18" charset="0"/>
              </a:rPr>
              <a:t>for</a:t>
            </a:r>
            <a:r>
              <a:rPr lang="tr-TR" sz="2800" dirty="0">
                <a:effectLst/>
                <a:ea typeface="Times New Roman" panose="02020603050405020304" pitchFamily="18" charset="0"/>
              </a:rPr>
              <a:t> </a:t>
            </a:r>
            <a:r>
              <a:rPr lang="tr-TR" sz="2800" dirty="0" err="1">
                <a:effectLst/>
                <a:ea typeface="Times New Roman" panose="02020603050405020304" pitchFamily="18" charset="0"/>
              </a:rPr>
              <a:t>the</a:t>
            </a:r>
            <a:r>
              <a:rPr lang="tr-TR" sz="2800" dirty="0">
                <a:effectLst/>
                <a:ea typeface="Times New Roman" panose="02020603050405020304" pitchFamily="18" charset="0"/>
              </a:rPr>
              <a:t> </a:t>
            </a:r>
            <a:r>
              <a:rPr lang="tr-TR" sz="2800" dirty="0" err="1">
                <a:effectLst/>
                <a:ea typeface="Times New Roman" panose="02020603050405020304" pitchFamily="18" charset="0"/>
              </a:rPr>
              <a:t>implementation</a:t>
            </a:r>
            <a:r>
              <a:rPr lang="tr-TR" sz="2800" dirty="0">
                <a:effectLst/>
                <a:ea typeface="Times New Roman" panose="02020603050405020304" pitchFamily="18" charset="0"/>
              </a:rPr>
              <a:t> of </a:t>
            </a:r>
            <a:r>
              <a:rPr lang="tr-TR" sz="2800" dirty="0" err="1">
                <a:effectLst/>
                <a:ea typeface="Times New Roman" panose="02020603050405020304" pitchFamily="18" charset="0"/>
              </a:rPr>
              <a:t>development</a:t>
            </a:r>
            <a:r>
              <a:rPr lang="tr-TR" sz="2800" dirty="0">
                <a:effectLst/>
                <a:ea typeface="Times New Roman" panose="02020603050405020304" pitchFamily="18" charset="0"/>
              </a:rPr>
              <a:t> </a:t>
            </a:r>
            <a:r>
              <a:rPr lang="tr-TR" sz="2800" dirty="0" err="1">
                <a:effectLst/>
                <a:ea typeface="Times New Roman" panose="02020603050405020304" pitchFamily="18" charset="0"/>
              </a:rPr>
              <a:t>goals</a:t>
            </a:r>
            <a:r>
              <a:rPr lang="tr-TR" sz="2800" dirty="0">
                <a:effectLst/>
                <a:ea typeface="Times New Roman" panose="02020603050405020304" pitchFamily="18" charset="0"/>
              </a:rPr>
              <a:t> in </a:t>
            </a:r>
            <a:r>
              <a:rPr lang="tr-TR" sz="2800" dirty="0" err="1">
                <a:effectLst/>
                <a:ea typeface="Times New Roman" panose="02020603050405020304" pitchFamily="18" charset="0"/>
              </a:rPr>
              <a:t>finding</a:t>
            </a:r>
            <a:r>
              <a:rPr lang="tr-TR" sz="2800" dirty="0">
                <a:effectLst/>
                <a:ea typeface="Times New Roman" panose="02020603050405020304" pitchFamily="18" charset="0"/>
              </a:rPr>
              <a:t> </a:t>
            </a:r>
            <a:r>
              <a:rPr lang="tr-TR" sz="2800" dirty="0" err="1">
                <a:effectLst/>
                <a:ea typeface="Times New Roman" panose="02020603050405020304" pitchFamily="18" charset="0"/>
              </a:rPr>
              <a:t>permanent</a:t>
            </a:r>
            <a:r>
              <a:rPr lang="tr-TR" sz="2800" dirty="0">
                <a:effectLst/>
                <a:ea typeface="Times New Roman" panose="02020603050405020304" pitchFamily="18" charset="0"/>
              </a:rPr>
              <a:t> </a:t>
            </a:r>
            <a:r>
              <a:rPr lang="tr-TR" sz="2800" dirty="0" err="1">
                <a:effectLst/>
                <a:ea typeface="Times New Roman" panose="02020603050405020304" pitchFamily="18" charset="0"/>
              </a:rPr>
              <a:t>solutions</a:t>
            </a:r>
            <a:r>
              <a:rPr lang="tr-TR" sz="2800" dirty="0">
                <a:effectLst/>
                <a:ea typeface="Times New Roman" panose="02020603050405020304" pitchFamily="18" charset="0"/>
              </a:rPr>
              <a:t> </a:t>
            </a:r>
            <a:r>
              <a:rPr lang="tr-TR" sz="2800" dirty="0" err="1">
                <a:effectLst/>
                <a:ea typeface="Times New Roman" panose="02020603050405020304" pitchFamily="18" charset="0"/>
              </a:rPr>
              <a:t>to</a:t>
            </a:r>
            <a:r>
              <a:rPr lang="tr-TR" sz="2800" dirty="0">
                <a:effectLst/>
                <a:ea typeface="Times New Roman" panose="02020603050405020304" pitchFamily="18" charset="0"/>
              </a:rPr>
              <a:t> global </a:t>
            </a:r>
            <a:r>
              <a:rPr lang="tr-TR" sz="2800" dirty="0" err="1">
                <a:effectLst/>
                <a:ea typeface="Times New Roman" panose="02020603050405020304" pitchFamily="18" charset="0"/>
              </a:rPr>
              <a:t>epidemics</a:t>
            </a:r>
            <a:r>
              <a:rPr lang="tr-TR" sz="2800" dirty="0">
                <a:effectLst/>
                <a:ea typeface="Times New Roman" panose="02020603050405020304" pitchFamily="18" charset="0"/>
              </a:rPr>
              <a:t>, </a:t>
            </a:r>
            <a:r>
              <a:rPr lang="tr-TR" sz="2800" dirty="0" err="1">
                <a:effectLst/>
                <a:ea typeface="Times New Roman" panose="02020603050405020304" pitchFamily="18" charset="0"/>
              </a:rPr>
              <a:t>gender</a:t>
            </a:r>
            <a:r>
              <a:rPr lang="tr-TR" sz="2800" dirty="0">
                <a:effectLst/>
                <a:ea typeface="Times New Roman" panose="02020603050405020304" pitchFamily="18" charset="0"/>
              </a:rPr>
              <a:t> </a:t>
            </a:r>
            <a:r>
              <a:rPr lang="tr-TR" sz="2800" dirty="0" err="1">
                <a:effectLst/>
                <a:ea typeface="Times New Roman" panose="02020603050405020304" pitchFamily="18" charset="0"/>
              </a:rPr>
              <a:t>inequalities</a:t>
            </a:r>
            <a:r>
              <a:rPr lang="tr-TR" sz="2800" dirty="0">
                <a:effectLst/>
                <a:ea typeface="Times New Roman" panose="02020603050405020304" pitchFamily="18" charset="0"/>
              </a:rPr>
              <a:t>, </a:t>
            </a:r>
            <a:r>
              <a:rPr lang="tr-TR" sz="2800" dirty="0" err="1">
                <a:effectLst/>
                <a:ea typeface="Times New Roman" panose="02020603050405020304" pitchFamily="18" charset="0"/>
              </a:rPr>
              <a:t>environmental</a:t>
            </a:r>
            <a:r>
              <a:rPr lang="tr-TR" sz="2800" dirty="0">
                <a:effectLst/>
                <a:ea typeface="Times New Roman" panose="02020603050405020304" pitchFamily="18" charset="0"/>
              </a:rPr>
              <a:t> </a:t>
            </a:r>
            <a:r>
              <a:rPr lang="tr-TR" sz="2800" dirty="0" err="1">
                <a:effectLst/>
                <a:ea typeface="Times New Roman" panose="02020603050405020304" pitchFamily="18" charset="0"/>
              </a:rPr>
              <a:t>pollution</a:t>
            </a:r>
            <a:r>
              <a:rPr lang="tr-TR" sz="2800" dirty="0">
                <a:effectLst/>
                <a:ea typeface="Times New Roman" panose="02020603050405020304" pitchFamily="18" charset="0"/>
              </a:rPr>
              <a:t>, </a:t>
            </a:r>
            <a:r>
              <a:rPr lang="tr-TR" sz="2800" dirty="0" err="1">
                <a:effectLst/>
                <a:ea typeface="Times New Roman" panose="02020603050405020304" pitchFamily="18" charset="0"/>
              </a:rPr>
              <a:t>climate</a:t>
            </a:r>
            <a:r>
              <a:rPr lang="tr-TR" sz="2800" dirty="0">
                <a:effectLst/>
                <a:ea typeface="Times New Roman" panose="02020603050405020304" pitchFamily="18" charset="0"/>
              </a:rPr>
              <a:t> </a:t>
            </a:r>
            <a:r>
              <a:rPr lang="tr-TR" sz="2800" dirty="0" err="1">
                <a:effectLst/>
                <a:ea typeface="Times New Roman" panose="02020603050405020304" pitchFamily="18" charset="0"/>
              </a:rPr>
              <a:t>change</a:t>
            </a:r>
            <a:r>
              <a:rPr lang="tr-TR" sz="2800" dirty="0">
                <a:effectLst/>
                <a:ea typeface="Times New Roman" panose="02020603050405020304" pitchFamily="18" charset="0"/>
              </a:rPr>
              <a:t>, </a:t>
            </a:r>
            <a:r>
              <a:rPr lang="tr-TR" sz="2800" dirty="0" err="1">
                <a:effectLst/>
                <a:ea typeface="Times New Roman" panose="02020603050405020304" pitchFamily="18" charset="0"/>
              </a:rPr>
              <a:t>poverty</a:t>
            </a:r>
            <a:r>
              <a:rPr lang="tr-TR" sz="2800" dirty="0">
                <a:effectLst/>
                <a:ea typeface="Times New Roman" panose="02020603050405020304" pitchFamily="18" charset="0"/>
              </a:rPr>
              <a:t> </a:t>
            </a:r>
            <a:r>
              <a:rPr lang="tr-TR" sz="2800" dirty="0" err="1">
                <a:effectLst/>
                <a:ea typeface="Times New Roman" panose="02020603050405020304" pitchFamily="18" charset="0"/>
              </a:rPr>
              <a:t>and</a:t>
            </a:r>
            <a:r>
              <a:rPr lang="tr-TR" sz="2800" dirty="0">
                <a:effectLst/>
                <a:ea typeface="Times New Roman" panose="02020603050405020304" pitchFamily="18" charset="0"/>
              </a:rPr>
              <a:t> </a:t>
            </a:r>
            <a:r>
              <a:rPr lang="tr-TR" sz="2800" dirty="0" err="1">
                <a:effectLst/>
                <a:ea typeface="Times New Roman" panose="02020603050405020304" pitchFamily="18" charset="0"/>
              </a:rPr>
              <a:t>hunger</a:t>
            </a:r>
            <a:r>
              <a:rPr lang="tr-TR" sz="2800" dirty="0">
                <a:effectLst/>
                <a:ea typeface="Times New Roman" panose="02020603050405020304" pitchFamily="18" charset="0"/>
              </a:rPr>
              <a:t>, </a:t>
            </a:r>
            <a:r>
              <a:rPr lang="tr-TR" sz="2800" dirty="0" err="1">
                <a:effectLst/>
                <a:ea typeface="Times New Roman" panose="02020603050405020304" pitchFamily="18" charset="0"/>
              </a:rPr>
              <a:t>the</a:t>
            </a:r>
            <a:r>
              <a:rPr lang="tr-TR" sz="2800" dirty="0">
                <a:effectLst/>
                <a:ea typeface="Times New Roman" panose="02020603050405020304" pitchFamily="18" charset="0"/>
              </a:rPr>
              <a:t> </a:t>
            </a:r>
            <a:r>
              <a:rPr lang="tr-TR" sz="2800" dirty="0" err="1">
                <a:effectLst/>
                <a:ea typeface="Times New Roman" panose="02020603050405020304" pitchFamily="18" charset="0"/>
              </a:rPr>
              <a:t>pollution</a:t>
            </a:r>
            <a:r>
              <a:rPr lang="tr-TR" sz="2800" dirty="0">
                <a:effectLst/>
                <a:ea typeface="Times New Roman" panose="02020603050405020304" pitchFamily="18" charset="0"/>
              </a:rPr>
              <a:t> of </a:t>
            </a:r>
            <a:r>
              <a:rPr lang="tr-TR" sz="2800" dirty="0" err="1">
                <a:effectLst/>
                <a:ea typeface="Times New Roman" panose="02020603050405020304" pitchFamily="18" charset="0"/>
              </a:rPr>
              <a:t>water</a:t>
            </a:r>
            <a:r>
              <a:rPr lang="tr-TR" sz="2800" dirty="0">
                <a:effectLst/>
                <a:ea typeface="Times New Roman" panose="02020603050405020304" pitchFamily="18" charset="0"/>
              </a:rPr>
              <a:t> </a:t>
            </a:r>
            <a:r>
              <a:rPr lang="tr-TR" sz="2800" dirty="0" err="1">
                <a:effectLst/>
                <a:ea typeface="Times New Roman" panose="02020603050405020304" pitchFamily="18" charset="0"/>
              </a:rPr>
              <a:t>resources</a:t>
            </a:r>
            <a:r>
              <a:rPr lang="tr-TR" sz="2800" dirty="0">
                <a:effectLst/>
                <a:ea typeface="Times New Roman" panose="02020603050405020304" pitchFamily="18" charset="0"/>
              </a:rPr>
              <a:t> </a:t>
            </a:r>
            <a:r>
              <a:rPr lang="tr-TR" sz="2800" dirty="0" err="1">
                <a:effectLst/>
                <a:ea typeface="Times New Roman" panose="02020603050405020304" pitchFamily="18" charset="0"/>
              </a:rPr>
              <a:t>and</a:t>
            </a:r>
            <a:r>
              <a:rPr lang="tr-TR" sz="2800" dirty="0">
                <a:effectLst/>
                <a:ea typeface="Times New Roman" panose="02020603050405020304" pitchFamily="18" charset="0"/>
              </a:rPr>
              <a:t> </a:t>
            </a:r>
            <a:r>
              <a:rPr lang="tr-TR" sz="2800" dirty="0" err="1">
                <a:effectLst/>
                <a:ea typeface="Times New Roman" panose="02020603050405020304" pitchFamily="18" charset="0"/>
              </a:rPr>
              <a:t>seas</a:t>
            </a:r>
            <a:r>
              <a:rPr lang="tr-TR" sz="2800" dirty="0">
                <a:effectLst/>
                <a:ea typeface="Times New Roman" panose="02020603050405020304" pitchFamily="18" charset="0"/>
              </a:rPr>
              <a:t>, </a:t>
            </a:r>
            <a:r>
              <a:rPr lang="tr-TR" sz="2800" dirty="0" err="1">
                <a:effectLst/>
                <a:ea typeface="Times New Roman" panose="02020603050405020304" pitchFamily="18" charset="0"/>
              </a:rPr>
              <a:t>food</a:t>
            </a:r>
            <a:r>
              <a:rPr lang="tr-TR" sz="2800" dirty="0">
                <a:effectLst/>
                <a:ea typeface="Times New Roman" panose="02020603050405020304" pitchFamily="18" charset="0"/>
              </a:rPr>
              <a:t> </a:t>
            </a:r>
            <a:r>
              <a:rPr lang="tr-TR" sz="2800" dirty="0" err="1">
                <a:effectLst/>
                <a:ea typeface="Times New Roman" panose="02020603050405020304" pitchFamily="18" charset="0"/>
              </a:rPr>
              <a:t>crisis</a:t>
            </a:r>
            <a:r>
              <a:rPr lang="tr-TR" sz="2800" dirty="0">
                <a:effectLst/>
                <a:ea typeface="Times New Roman" panose="02020603050405020304" pitchFamily="18" charset="0"/>
              </a:rPr>
              <a:t>, </a:t>
            </a:r>
            <a:r>
              <a:rPr lang="tr-TR" sz="2800" dirty="0" err="1">
                <a:effectLst/>
                <a:ea typeface="Times New Roman" panose="02020603050405020304" pitchFamily="18" charset="0"/>
              </a:rPr>
              <a:t>regional</a:t>
            </a:r>
            <a:r>
              <a:rPr lang="tr-TR" sz="2800" dirty="0">
                <a:effectLst/>
                <a:ea typeface="Times New Roman" panose="02020603050405020304" pitchFamily="18" charset="0"/>
              </a:rPr>
              <a:t> </a:t>
            </a:r>
            <a:r>
              <a:rPr lang="tr-TR" sz="2800" dirty="0" err="1">
                <a:effectLst/>
                <a:ea typeface="Times New Roman" panose="02020603050405020304" pitchFamily="18" charset="0"/>
              </a:rPr>
              <a:t>wars</a:t>
            </a:r>
            <a:r>
              <a:rPr lang="tr-TR" sz="2800" dirty="0">
                <a:effectLst/>
                <a:ea typeface="Times New Roman" panose="02020603050405020304" pitchFamily="18" charset="0"/>
              </a:rPr>
              <a:t> </a:t>
            </a:r>
            <a:r>
              <a:rPr lang="tr-TR" sz="2800" dirty="0" err="1">
                <a:effectLst/>
                <a:ea typeface="Times New Roman" panose="02020603050405020304" pitchFamily="18" charset="0"/>
              </a:rPr>
              <a:t>and</a:t>
            </a:r>
            <a:r>
              <a:rPr lang="tr-TR" sz="2800" dirty="0">
                <a:effectLst/>
                <a:ea typeface="Times New Roman" panose="02020603050405020304" pitchFamily="18" charset="0"/>
              </a:rPr>
              <a:t> </a:t>
            </a:r>
            <a:r>
              <a:rPr lang="tr-TR" sz="2800" dirty="0" err="1">
                <a:effectLst/>
                <a:ea typeface="Times New Roman" panose="02020603050405020304" pitchFamily="18" charset="0"/>
              </a:rPr>
              <a:t>other</a:t>
            </a:r>
            <a:r>
              <a:rPr lang="tr-TR" sz="2800" dirty="0">
                <a:effectLst/>
                <a:ea typeface="Times New Roman" panose="02020603050405020304" pitchFamily="18" charset="0"/>
              </a:rPr>
              <a:t> </a:t>
            </a:r>
            <a:r>
              <a:rPr lang="tr-TR" sz="2800" dirty="0" err="1">
                <a:effectLst/>
                <a:ea typeface="Times New Roman" panose="02020603050405020304" pitchFamily="18" charset="0"/>
              </a:rPr>
              <a:t>security</a:t>
            </a:r>
            <a:r>
              <a:rPr lang="tr-TR" sz="2800" dirty="0">
                <a:effectLst/>
                <a:ea typeface="Times New Roman" panose="02020603050405020304" pitchFamily="18" charset="0"/>
              </a:rPr>
              <a:t> </a:t>
            </a:r>
            <a:r>
              <a:rPr lang="tr-TR" sz="2800" dirty="0" err="1">
                <a:effectLst/>
                <a:ea typeface="Times New Roman" panose="02020603050405020304" pitchFamily="18" charset="0"/>
              </a:rPr>
              <a:t>problems</a:t>
            </a:r>
            <a:r>
              <a:rPr lang="tr-TR" sz="2800" dirty="0">
                <a:effectLst/>
                <a:ea typeface="Times New Roman" panose="02020603050405020304" pitchFamily="18" charset="0"/>
              </a:rPr>
              <a:t>. </a:t>
            </a:r>
          </a:p>
          <a:p>
            <a:pPr algn="just"/>
            <a:endParaRPr lang="tr-TR" sz="2800" i="1" dirty="0"/>
          </a:p>
          <a:p>
            <a:pPr algn="just"/>
            <a:endParaRPr lang="tr-TR" sz="2800" i="1" dirty="0"/>
          </a:p>
        </p:txBody>
      </p:sp>
    </p:spTree>
    <p:extLst>
      <p:ext uri="{BB962C8B-B14F-4D97-AF65-F5344CB8AC3E}">
        <p14:creationId xmlns:p14="http://schemas.microsoft.com/office/powerpoint/2010/main" val="3591804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fontScale="90000"/>
          </a:bodyPr>
          <a:lstStyle/>
          <a:p>
            <a:r>
              <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rPr>
              <a:t>17 SUSTAINABLE DEVELOPMENT GOALS OF THE UNITED NATIONS</a:t>
            </a:r>
            <a:endParaRPr lang="tr-TR"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İçerik Yer Tutucusu 2"/>
          <p:cNvSpPr>
            <a:spLocks noGrp="1"/>
          </p:cNvSpPr>
          <p:nvPr>
            <p:ph idx="1"/>
          </p:nvPr>
        </p:nvSpPr>
        <p:spPr/>
        <p:txBody>
          <a:bodyPr>
            <a:normAutofit/>
          </a:bodyPr>
          <a:lstStyle/>
          <a:p>
            <a:pPr algn="just"/>
            <a:r>
              <a:rPr lang="tr-TR" sz="2000" dirty="0" err="1">
                <a:effectLst/>
                <a:ea typeface="Times New Roman" panose="02020603050405020304" pitchFamily="18" charset="0"/>
              </a:rPr>
              <a:t>The</a:t>
            </a:r>
            <a:r>
              <a:rPr lang="tr-TR" sz="2000" dirty="0">
                <a:effectLst/>
                <a:ea typeface="Times New Roman" panose="02020603050405020304" pitchFamily="18" charset="0"/>
              </a:rPr>
              <a:t> </a:t>
            </a:r>
            <a:r>
              <a:rPr lang="tr-TR" sz="2000" dirty="0" err="1">
                <a:effectLst/>
                <a:ea typeface="Times New Roman" panose="02020603050405020304" pitchFamily="18" charset="0"/>
              </a:rPr>
              <a:t>Sustainable</a:t>
            </a:r>
            <a:r>
              <a:rPr lang="tr-TR" sz="2000" dirty="0">
                <a:effectLst/>
                <a:ea typeface="Times New Roman" panose="02020603050405020304" pitchFamily="18" charset="0"/>
              </a:rPr>
              <a:t> Development </a:t>
            </a:r>
            <a:r>
              <a:rPr lang="tr-TR" sz="2000" dirty="0" err="1">
                <a:effectLst/>
                <a:ea typeface="Times New Roman" panose="02020603050405020304" pitchFamily="18" charset="0"/>
              </a:rPr>
              <a:t>Goals</a:t>
            </a:r>
            <a:r>
              <a:rPr lang="tr-TR" sz="2000" dirty="0">
                <a:effectLst/>
                <a:ea typeface="Times New Roman" panose="02020603050405020304" pitchFamily="18" charset="0"/>
              </a:rPr>
              <a:t>, </a:t>
            </a:r>
            <a:r>
              <a:rPr lang="tr-TR" sz="2000" dirty="0" err="1">
                <a:effectLst/>
                <a:ea typeface="Times New Roman" panose="02020603050405020304" pitchFamily="18" charset="0"/>
              </a:rPr>
              <a:t>which</a:t>
            </a:r>
            <a:r>
              <a:rPr lang="tr-TR" sz="2000" dirty="0">
                <a:effectLst/>
                <a:ea typeface="Times New Roman" panose="02020603050405020304" pitchFamily="18" charset="0"/>
              </a:rPr>
              <a:t> </a:t>
            </a:r>
            <a:r>
              <a:rPr lang="tr-TR" sz="2000" dirty="0" err="1">
                <a:effectLst/>
                <a:ea typeface="Times New Roman" panose="02020603050405020304" pitchFamily="18" charset="0"/>
              </a:rPr>
              <a:t>consist</a:t>
            </a:r>
            <a:r>
              <a:rPr lang="tr-TR" sz="2000" dirty="0">
                <a:effectLst/>
                <a:ea typeface="Times New Roman" panose="02020603050405020304" pitchFamily="18" charset="0"/>
              </a:rPr>
              <a:t> of 17 </a:t>
            </a:r>
            <a:r>
              <a:rPr lang="tr-TR" sz="2000" dirty="0" err="1">
                <a:effectLst/>
                <a:ea typeface="Times New Roman" panose="02020603050405020304" pitchFamily="18" charset="0"/>
              </a:rPr>
              <a:t>goals</a:t>
            </a:r>
            <a:r>
              <a:rPr lang="tr-TR" sz="2000" dirty="0">
                <a:effectLst/>
                <a:ea typeface="Times New Roman" panose="02020603050405020304" pitchFamily="18" charset="0"/>
              </a:rPr>
              <a:t> </a:t>
            </a:r>
            <a:r>
              <a:rPr lang="tr-TR" sz="2000" dirty="0" err="1">
                <a:effectLst/>
                <a:ea typeface="Times New Roman" panose="02020603050405020304" pitchFamily="18" charset="0"/>
              </a:rPr>
              <a:t>and</a:t>
            </a:r>
            <a:r>
              <a:rPr lang="tr-TR" sz="2000" dirty="0">
                <a:effectLst/>
                <a:ea typeface="Times New Roman" panose="02020603050405020304" pitchFamily="18" charset="0"/>
              </a:rPr>
              <a:t> 169 </a:t>
            </a:r>
            <a:r>
              <a:rPr lang="tr-TR" sz="2000" dirty="0" err="1">
                <a:effectLst/>
                <a:ea typeface="Times New Roman" panose="02020603050405020304" pitchFamily="18" charset="0"/>
              </a:rPr>
              <a:t>targets</a:t>
            </a:r>
            <a:r>
              <a:rPr lang="tr-TR" sz="2000" dirty="0">
                <a:effectLst/>
                <a:ea typeface="Times New Roman" panose="02020603050405020304" pitchFamily="18" charset="0"/>
              </a:rPr>
              <a:t>, </a:t>
            </a:r>
            <a:r>
              <a:rPr lang="tr-TR" sz="2000" dirty="0" err="1">
                <a:effectLst/>
                <a:ea typeface="Times New Roman" panose="02020603050405020304" pitchFamily="18" charset="0"/>
              </a:rPr>
              <a:t>which</a:t>
            </a:r>
            <a:r>
              <a:rPr lang="tr-TR" sz="2000" dirty="0">
                <a:effectLst/>
                <a:ea typeface="Times New Roman" panose="02020603050405020304" pitchFamily="18" charset="0"/>
              </a:rPr>
              <a:t> </a:t>
            </a:r>
            <a:r>
              <a:rPr lang="tr-TR" sz="2000" dirty="0" err="1">
                <a:effectLst/>
                <a:ea typeface="Times New Roman" panose="02020603050405020304" pitchFamily="18" charset="0"/>
              </a:rPr>
              <a:t>are</a:t>
            </a:r>
            <a:r>
              <a:rPr lang="tr-TR" sz="2000" dirty="0">
                <a:effectLst/>
                <a:ea typeface="Times New Roman" panose="02020603050405020304" pitchFamily="18" charset="0"/>
              </a:rPr>
              <a:t> </a:t>
            </a:r>
            <a:r>
              <a:rPr lang="tr-TR" sz="2000" dirty="0" err="1">
                <a:effectLst/>
                <a:ea typeface="Times New Roman" panose="02020603050405020304" pitchFamily="18" charset="0"/>
              </a:rPr>
              <a:t>guides</a:t>
            </a:r>
            <a:r>
              <a:rPr lang="tr-TR" sz="2000" dirty="0">
                <a:effectLst/>
                <a:ea typeface="Times New Roman" panose="02020603050405020304" pitchFamily="18" charset="0"/>
              </a:rPr>
              <a:t> </a:t>
            </a:r>
            <a:r>
              <a:rPr lang="tr-TR" sz="2000" dirty="0" err="1">
                <a:effectLst/>
                <a:ea typeface="Times New Roman" panose="02020603050405020304" pitchFamily="18" charset="0"/>
              </a:rPr>
              <a:t>to</a:t>
            </a:r>
            <a:r>
              <a:rPr lang="tr-TR" sz="2000" dirty="0">
                <a:effectLst/>
                <a:ea typeface="Times New Roman" panose="02020603050405020304" pitchFamily="18" charset="0"/>
              </a:rPr>
              <a:t> </a:t>
            </a:r>
            <a:r>
              <a:rPr lang="tr-TR" sz="2000" dirty="0" err="1">
                <a:effectLst/>
                <a:ea typeface="Times New Roman" panose="02020603050405020304" pitchFamily="18" charset="0"/>
              </a:rPr>
              <a:t>leave</a:t>
            </a:r>
            <a:r>
              <a:rPr lang="tr-TR" sz="2000" dirty="0">
                <a:effectLst/>
                <a:ea typeface="Times New Roman" panose="02020603050405020304" pitchFamily="18" charset="0"/>
              </a:rPr>
              <a:t> a </a:t>
            </a:r>
            <a:r>
              <a:rPr lang="tr-TR" sz="2000" dirty="0" err="1">
                <a:effectLst/>
                <a:ea typeface="Times New Roman" panose="02020603050405020304" pitchFamily="18" charset="0"/>
              </a:rPr>
              <a:t>fairer</a:t>
            </a:r>
            <a:r>
              <a:rPr lang="tr-TR" sz="2000" dirty="0">
                <a:effectLst/>
                <a:ea typeface="Times New Roman" panose="02020603050405020304" pitchFamily="18" charset="0"/>
              </a:rPr>
              <a:t>, </a:t>
            </a:r>
            <a:r>
              <a:rPr lang="tr-TR" sz="2000" dirty="0" err="1">
                <a:effectLst/>
                <a:ea typeface="Times New Roman" panose="02020603050405020304" pitchFamily="18" charset="0"/>
              </a:rPr>
              <a:t>more</a:t>
            </a:r>
            <a:r>
              <a:rPr lang="tr-TR" sz="2000" dirty="0">
                <a:effectLst/>
                <a:ea typeface="Times New Roman" panose="02020603050405020304" pitchFamily="18" charset="0"/>
              </a:rPr>
              <a:t> </a:t>
            </a:r>
            <a:r>
              <a:rPr lang="tr-TR" sz="2000" dirty="0" err="1">
                <a:effectLst/>
                <a:ea typeface="Times New Roman" panose="02020603050405020304" pitchFamily="18" charset="0"/>
              </a:rPr>
              <a:t>equitable</a:t>
            </a:r>
            <a:r>
              <a:rPr lang="tr-TR" sz="2000" dirty="0">
                <a:effectLst/>
                <a:ea typeface="Times New Roman" panose="02020603050405020304" pitchFamily="18" charset="0"/>
              </a:rPr>
              <a:t>, </a:t>
            </a:r>
            <a:r>
              <a:rPr lang="tr-TR" sz="2000" dirty="0" err="1">
                <a:effectLst/>
                <a:ea typeface="Times New Roman" panose="02020603050405020304" pitchFamily="18" charset="0"/>
              </a:rPr>
              <a:t>more</a:t>
            </a:r>
            <a:r>
              <a:rPr lang="tr-TR" sz="2000" dirty="0">
                <a:effectLst/>
                <a:ea typeface="Times New Roman" panose="02020603050405020304" pitchFamily="18" charset="0"/>
              </a:rPr>
              <a:t> </a:t>
            </a:r>
            <a:r>
              <a:rPr lang="tr-TR" sz="2000" dirty="0" err="1">
                <a:effectLst/>
                <a:ea typeface="Times New Roman" panose="02020603050405020304" pitchFamily="18" charset="0"/>
              </a:rPr>
              <a:t>peaceful</a:t>
            </a:r>
            <a:r>
              <a:rPr lang="tr-TR" sz="2000" dirty="0">
                <a:effectLst/>
                <a:ea typeface="Times New Roman" panose="02020603050405020304" pitchFamily="18" charset="0"/>
              </a:rPr>
              <a:t>, </a:t>
            </a:r>
            <a:r>
              <a:rPr lang="tr-TR" sz="2000" dirty="0" err="1">
                <a:effectLst/>
                <a:ea typeface="Times New Roman" panose="02020603050405020304" pitchFamily="18" charset="0"/>
              </a:rPr>
              <a:t>cleaner</a:t>
            </a:r>
            <a:r>
              <a:rPr lang="tr-TR" sz="2000" dirty="0">
                <a:effectLst/>
                <a:ea typeface="Times New Roman" panose="02020603050405020304" pitchFamily="18" charset="0"/>
              </a:rPr>
              <a:t> </a:t>
            </a:r>
            <a:r>
              <a:rPr lang="tr-TR" sz="2000" dirty="0" err="1">
                <a:effectLst/>
                <a:ea typeface="Times New Roman" panose="02020603050405020304" pitchFamily="18" charset="0"/>
              </a:rPr>
              <a:t>environment</a:t>
            </a:r>
            <a:r>
              <a:rPr lang="tr-TR" sz="2000" dirty="0">
                <a:effectLst/>
                <a:ea typeface="Times New Roman" panose="02020603050405020304" pitchFamily="18" charset="0"/>
              </a:rPr>
              <a:t> </a:t>
            </a:r>
            <a:r>
              <a:rPr lang="tr-TR" sz="2000" dirty="0" err="1">
                <a:effectLst/>
                <a:ea typeface="Times New Roman" panose="02020603050405020304" pitchFamily="18" charset="0"/>
              </a:rPr>
              <a:t>and</a:t>
            </a:r>
            <a:r>
              <a:rPr lang="tr-TR" sz="2000" dirty="0">
                <a:effectLst/>
                <a:ea typeface="Times New Roman" panose="02020603050405020304" pitchFamily="18" charset="0"/>
              </a:rPr>
              <a:t> a </a:t>
            </a:r>
            <a:r>
              <a:rPr lang="tr-TR" sz="2000" dirty="0" err="1">
                <a:effectLst/>
                <a:ea typeface="Times New Roman" panose="02020603050405020304" pitchFamily="18" charset="0"/>
              </a:rPr>
              <a:t>more</a:t>
            </a:r>
            <a:r>
              <a:rPr lang="tr-TR" sz="2000" dirty="0">
                <a:effectLst/>
                <a:ea typeface="Times New Roman" panose="02020603050405020304" pitchFamily="18" charset="0"/>
              </a:rPr>
              <a:t> </a:t>
            </a:r>
            <a:r>
              <a:rPr lang="tr-TR" sz="2000" dirty="0" err="1">
                <a:effectLst/>
                <a:ea typeface="Times New Roman" panose="02020603050405020304" pitchFamily="18" charset="0"/>
              </a:rPr>
              <a:t>beautiful</a:t>
            </a:r>
            <a:r>
              <a:rPr lang="tr-TR" sz="2000" dirty="0">
                <a:effectLst/>
                <a:ea typeface="Times New Roman" panose="02020603050405020304" pitchFamily="18" charset="0"/>
              </a:rPr>
              <a:t> </a:t>
            </a:r>
            <a:r>
              <a:rPr lang="tr-TR" sz="2000" dirty="0" err="1">
                <a:effectLst/>
                <a:ea typeface="Times New Roman" panose="02020603050405020304" pitchFamily="18" charset="0"/>
              </a:rPr>
              <a:t>world</a:t>
            </a:r>
            <a:r>
              <a:rPr lang="tr-TR" sz="2000" dirty="0">
                <a:effectLst/>
                <a:ea typeface="Times New Roman" panose="02020603050405020304" pitchFamily="18" charset="0"/>
              </a:rPr>
              <a:t> </a:t>
            </a:r>
            <a:r>
              <a:rPr lang="tr-TR" sz="2000" dirty="0" err="1">
                <a:effectLst/>
                <a:ea typeface="Times New Roman" panose="02020603050405020304" pitchFamily="18" charset="0"/>
              </a:rPr>
              <a:t>for</a:t>
            </a:r>
            <a:r>
              <a:rPr lang="tr-TR" sz="2000" dirty="0">
                <a:effectLst/>
                <a:ea typeface="Times New Roman" panose="02020603050405020304" pitchFamily="18" charset="0"/>
              </a:rPr>
              <a:t> </a:t>
            </a:r>
            <a:r>
              <a:rPr lang="tr-TR" sz="2000" dirty="0" err="1">
                <a:effectLst/>
                <a:ea typeface="Times New Roman" panose="02020603050405020304" pitchFamily="18" charset="0"/>
              </a:rPr>
              <a:t>future</a:t>
            </a:r>
            <a:r>
              <a:rPr lang="tr-TR" sz="2000" dirty="0">
                <a:effectLst/>
                <a:ea typeface="Times New Roman" panose="02020603050405020304" pitchFamily="18" charset="0"/>
              </a:rPr>
              <a:t> </a:t>
            </a:r>
            <a:r>
              <a:rPr lang="tr-TR" sz="2000" dirty="0" err="1">
                <a:effectLst/>
                <a:ea typeface="Times New Roman" panose="02020603050405020304" pitchFamily="18" charset="0"/>
              </a:rPr>
              <a:t>generations</a:t>
            </a:r>
            <a:r>
              <a:rPr lang="tr-TR" sz="2000" dirty="0">
                <a:effectLst/>
                <a:ea typeface="Times New Roman" panose="02020603050405020304" pitchFamily="18" charset="0"/>
              </a:rPr>
              <a:t>, </a:t>
            </a:r>
            <a:r>
              <a:rPr lang="tr-TR" sz="2000" dirty="0" err="1">
                <a:effectLst/>
                <a:ea typeface="Times New Roman" panose="02020603050405020304" pitchFamily="18" charset="0"/>
              </a:rPr>
              <a:t>have</a:t>
            </a:r>
            <a:r>
              <a:rPr lang="tr-TR" sz="2000" dirty="0">
                <a:effectLst/>
                <a:ea typeface="Times New Roman" panose="02020603050405020304" pitchFamily="18" charset="0"/>
              </a:rPr>
              <a:t> </a:t>
            </a:r>
            <a:r>
              <a:rPr lang="tr-TR" sz="2000" dirty="0" err="1">
                <a:effectLst/>
                <a:ea typeface="Times New Roman" panose="02020603050405020304" pitchFamily="18" charset="0"/>
              </a:rPr>
              <a:t>been</a:t>
            </a:r>
            <a:r>
              <a:rPr lang="tr-TR" sz="2000" dirty="0">
                <a:effectLst/>
                <a:ea typeface="Times New Roman" panose="02020603050405020304" pitchFamily="18" charset="0"/>
              </a:rPr>
              <a:t> </a:t>
            </a:r>
            <a:r>
              <a:rPr lang="tr-TR" sz="2000" dirty="0" err="1">
                <a:effectLst/>
                <a:ea typeface="Times New Roman" panose="02020603050405020304" pitchFamily="18" charset="0"/>
              </a:rPr>
              <a:t>accepted</a:t>
            </a:r>
            <a:r>
              <a:rPr lang="tr-TR" sz="2000" dirty="0">
                <a:effectLst/>
                <a:ea typeface="Times New Roman" panose="02020603050405020304" pitchFamily="18" charset="0"/>
              </a:rPr>
              <a:t> </a:t>
            </a:r>
            <a:r>
              <a:rPr lang="tr-TR" sz="2000" dirty="0" err="1">
                <a:effectLst/>
                <a:ea typeface="Times New Roman" panose="02020603050405020304" pitchFamily="18" charset="0"/>
              </a:rPr>
              <a:t>by</a:t>
            </a:r>
            <a:r>
              <a:rPr lang="tr-TR" sz="2000" dirty="0">
                <a:effectLst/>
                <a:ea typeface="Times New Roman" panose="02020603050405020304" pitchFamily="18" charset="0"/>
              </a:rPr>
              <a:t> </a:t>
            </a:r>
            <a:r>
              <a:rPr lang="tr-TR" sz="2000" dirty="0" err="1">
                <a:effectLst/>
                <a:ea typeface="Times New Roman" panose="02020603050405020304" pitchFamily="18" charset="0"/>
              </a:rPr>
              <a:t>all</a:t>
            </a:r>
            <a:r>
              <a:rPr lang="tr-TR" sz="2000" dirty="0">
                <a:effectLst/>
                <a:ea typeface="Times New Roman" panose="02020603050405020304" pitchFamily="18" charset="0"/>
              </a:rPr>
              <a:t> </a:t>
            </a:r>
            <a:r>
              <a:rPr lang="tr-TR" sz="2000" dirty="0" err="1">
                <a:effectLst/>
                <a:ea typeface="Times New Roman" panose="02020603050405020304" pitchFamily="18" charset="0"/>
              </a:rPr>
              <a:t>countries</a:t>
            </a:r>
            <a:r>
              <a:rPr lang="tr-TR" sz="2000" dirty="0">
                <a:effectLst/>
                <a:ea typeface="Times New Roman" panose="02020603050405020304" pitchFamily="18" charset="0"/>
              </a:rPr>
              <a:t>. </a:t>
            </a:r>
          </a:p>
          <a:p>
            <a:pPr algn="just"/>
            <a:r>
              <a:rPr lang="tr-TR" sz="2000" dirty="0" err="1">
                <a:effectLst/>
                <a:ea typeface="Times New Roman" panose="02020603050405020304" pitchFamily="18" charset="0"/>
              </a:rPr>
              <a:t>In</a:t>
            </a:r>
            <a:r>
              <a:rPr lang="tr-TR" sz="2000" dirty="0">
                <a:effectLst/>
                <a:ea typeface="Times New Roman" panose="02020603050405020304" pitchFamily="18" charset="0"/>
              </a:rPr>
              <a:t> </a:t>
            </a:r>
            <a:r>
              <a:rPr lang="tr-TR" sz="2000" dirty="0" err="1">
                <a:effectLst/>
                <a:ea typeface="Times New Roman" panose="02020603050405020304" pitchFamily="18" charset="0"/>
              </a:rPr>
              <a:t>this</a:t>
            </a:r>
            <a:r>
              <a:rPr lang="tr-TR" sz="2000" dirty="0">
                <a:effectLst/>
                <a:ea typeface="Times New Roman" panose="02020603050405020304" pitchFamily="18" charset="0"/>
              </a:rPr>
              <a:t> </a:t>
            </a:r>
            <a:r>
              <a:rPr lang="tr-TR" sz="2000" dirty="0" err="1">
                <a:effectLst/>
                <a:ea typeface="Times New Roman" panose="02020603050405020304" pitchFamily="18" charset="0"/>
              </a:rPr>
              <a:t>context</a:t>
            </a:r>
            <a:r>
              <a:rPr lang="tr-TR" sz="2000" dirty="0">
                <a:effectLst/>
                <a:ea typeface="Times New Roman" panose="02020603050405020304" pitchFamily="18" charset="0"/>
              </a:rPr>
              <a:t>, </a:t>
            </a:r>
            <a:r>
              <a:rPr lang="tr-TR" sz="2000" dirty="0" err="1">
                <a:effectLst/>
                <a:ea typeface="Times New Roman" panose="02020603050405020304" pitchFamily="18" charset="0"/>
              </a:rPr>
              <a:t>the</a:t>
            </a:r>
            <a:r>
              <a:rPr lang="tr-TR" sz="2000" dirty="0">
                <a:effectLst/>
                <a:ea typeface="Times New Roman" panose="02020603050405020304" pitchFamily="18" charset="0"/>
              </a:rPr>
              <a:t>  </a:t>
            </a:r>
            <a:r>
              <a:rPr lang="tr-TR" sz="2000" dirty="0" err="1">
                <a:effectLst/>
                <a:ea typeface="Times New Roman" panose="02020603050405020304" pitchFamily="18" charset="0"/>
              </a:rPr>
              <a:t>goals</a:t>
            </a:r>
            <a:r>
              <a:rPr lang="tr-TR" sz="2000" dirty="0">
                <a:effectLst/>
                <a:ea typeface="Times New Roman" panose="02020603050405020304" pitchFamily="18" charset="0"/>
              </a:rPr>
              <a:t> </a:t>
            </a:r>
            <a:r>
              <a:rPr lang="tr-TR" sz="2000" dirty="0" err="1">
                <a:effectLst/>
                <a:ea typeface="Times New Roman" panose="02020603050405020304" pitchFamily="18" charset="0"/>
              </a:rPr>
              <a:t>developed</a:t>
            </a:r>
            <a:r>
              <a:rPr lang="tr-TR" sz="2000" dirty="0">
                <a:effectLst/>
                <a:ea typeface="Times New Roman" panose="02020603050405020304" pitchFamily="18" charset="0"/>
              </a:rPr>
              <a:t> </a:t>
            </a:r>
            <a:r>
              <a:rPr lang="tr-TR" sz="2000" dirty="0" err="1">
                <a:effectLst/>
                <a:ea typeface="Times New Roman" panose="02020603050405020304" pitchFamily="18" charset="0"/>
              </a:rPr>
              <a:t>have</a:t>
            </a:r>
            <a:r>
              <a:rPr lang="tr-TR" sz="2000" dirty="0">
                <a:effectLst/>
                <a:ea typeface="Times New Roman" panose="02020603050405020304" pitchFamily="18" charset="0"/>
              </a:rPr>
              <a:t> </a:t>
            </a:r>
            <a:r>
              <a:rPr lang="tr-TR" sz="2000" dirty="0" err="1">
                <a:effectLst/>
                <a:ea typeface="Times New Roman" panose="02020603050405020304" pitchFamily="18" charset="0"/>
              </a:rPr>
              <a:t>been</a:t>
            </a:r>
            <a:r>
              <a:rPr lang="tr-TR" sz="2000" dirty="0">
                <a:effectLst/>
                <a:ea typeface="Times New Roman" panose="02020603050405020304" pitchFamily="18" charset="0"/>
              </a:rPr>
              <a:t> </a:t>
            </a:r>
            <a:r>
              <a:rPr lang="tr-TR" sz="2000" dirty="0" err="1">
                <a:effectLst/>
                <a:ea typeface="Times New Roman" panose="02020603050405020304" pitchFamily="18" charset="0"/>
              </a:rPr>
              <a:t>determined</a:t>
            </a:r>
            <a:r>
              <a:rPr lang="tr-TR" sz="2000" dirty="0">
                <a:effectLst/>
                <a:ea typeface="Times New Roman" panose="02020603050405020304" pitchFamily="18" charset="0"/>
              </a:rPr>
              <a:t> as </a:t>
            </a:r>
            <a:r>
              <a:rPr lang="tr-TR" sz="2000" dirty="0" err="1">
                <a:effectLst/>
                <a:ea typeface="Times New Roman" panose="02020603050405020304" pitchFamily="18" charset="0"/>
              </a:rPr>
              <a:t>follows</a:t>
            </a:r>
            <a:r>
              <a:rPr lang="tr-TR" sz="2000" dirty="0">
                <a:effectLst/>
                <a:ea typeface="Times New Roman" panose="02020603050405020304" pitchFamily="18" charset="0"/>
              </a:rPr>
              <a:t>; 1) </a:t>
            </a:r>
            <a:r>
              <a:rPr lang="tr-TR" sz="2000" dirty="0" err="1">
                <a:effectLst/>
                <a:ea typeface="Times New Roman" panose="02020603050405020304" pitchFamily="18" charset="0"/>
              </a:rPr>
              <a:t>no</a:t>
            </a:r>
            <a:r>
              <a:rPr lang="tr-TR" sz="2000" dirty="0">
                <a:effectLst/>
                <a:ea typeface="Times New Roman" panose="02020603050405020304" pitchFamily="18" charset="0"/>
              </a:rPr>
              <a:t> </a:t>
            </a:r>
            <a:r>
              <a:rPr lang="tr-TR" sz="2000" dirty="0" err="1">
                <a:effectLst/>
                <a:ea typeface="Times New Roman" panose="02020603050405020304" pitchFamily="18" charset="0"/>
              </a:rPr>
              <a:t>poverty</a:t>
            </a:r>
            <a:r>
              <a:rPr lang="tr-TR" sz="2000" dirty="0">
                <a:effectLst/>
                <a:ea typeface="Times New Roman" panose="02020603050405020304" pitchFamily="18" charset="0"/>
              </a:rPr>
              <a:t> 2) </a:t>
            </a:r>
            <a:r>
              <a:rPr lang="tr-TR" sz="2000" dirty="0" err="1">
                <a:effectLst/>
                <a:ea typeface="Times New Roman" panose="02020603050405020304" pitchFamily="18" charset="0"/>
              </a:rPr>
              <a:t>no</a:t>
            </a:r>
            <a:r>
              <a:rPr lang="tr-TR" sz="2000" dirty="0">
                <a:effectLst/>
                <a:ea typeface="Times New Roman" panose="02020603050405020304" pitchFamily="18" charset="0"/>
              </a:rPr>
              <a:t> </a:t>
            </a:r>
            <a:r>
              <a:rPr lang="tr-TR" sz="2000" dirty="0" err="1">
                <a:effectLst/>
                <a:ea typeface="Times New Roman" panose="02020603050405020304" pitchFamily="18" charset="0"/>
              </a:rPr>
              <a:t>hunger</a:t>
            </a:r>
            <a:r>
              <a:rPr lang="tr-TR" sz="2000" dirty="0">
                <a:effectLst/>
                <a:ea typeface="Times New Roman" panose="02020603050405020304" pitchFamily="18" charset="0"/>
              </a:rPr>
              <a:t> 3) </a:t>
            </a:r>
            <a:r>
              <a:rPr lang="tr-TR" sz="2000" dirty="0" err="1">
                <a:effectLst/>
                <a:ea typeface="Times New Roman" panose="02020603050405020304" pitchFamily="18" charset="0"/>
              </a:rPr>
              <a:t>health</a:t>
            </a:r>
            <a:r>
              <a:rPr lang="tr-TR" sz="2000" dirty="0">
                <a:effectLst/>
                <a:ea typeface="Times New Roman" panose="02020603050405020304" pitchFamily="18" charset="0"/>
              </a:rPr>
              <a:t> </a:t>
            </a:r>
            <a:r>
              <a:rPr lang="tr-TR" sz="2000" dirty="0" err="1">
                <a:effectLst/>
                <a:ea typeface="Times New Roman" panose="02020603050405020304" pitchFamily="18" charset="0"/>
              </a:rPr>
              <a:t>and</a:t>
            </a:r>
            <a:r>
              <a:rPr lang="tr-TR" sz="2000" dirty="0">
                <a:effectLst/>
                <a:ea typeface="Times New Roman" panose="02020603050405020304" pitchFamily="18" charset="0"/>
              </a:rPr>
              <a:t> </a:t>
            </a:r>
            <a:r>
              <a:rPr lang="tr-TR" sz="2000" dirty="0" err="1">
                <a:effectLst/>
                <a:ea typeface="Times New Roman" panose="02020603050405020304" pitchFamily="18" charset="0"/>
              </a:rPr>
              <a:t>quality</a:t>
            </a:r>
            <a:r>
              <a:rPr lang="tr-TR" sz="2000" dirty="0">
                <a:effectLst/>
                <a:ea typeface="Times New Roman" panose="02020603050405020304" pitchFamily="18" charset="0"/>
              </a:rPr>
              <a:t> life 4) </a:t>
            </a:r>
            <a:r>
              <a:rPr lang="tr-TR" sz="2000" dirty="0" err="1">
                <a:effectLst/>
                <a:ea typeface="Times New Roman" panose="02020603050405020304" pitchFamily="18" charset="0"/>
              </a:rPr>
              <a:t>quality</a:t>
            </a:r>
            <a:r>
              <a:rPr lang="tr-TR" sz="2000" dirty="0">
                <a:effectLst/>
                <a:ea typeface="Times New Roman" panose="02020603050405020304" pitchFamily="18" charset="0"/>
              </a:rPr>
              <a:t> </a:t>
            </a:r>
            <a:r>
              <a:rPr lang="tr-TR" sz="2000" dirty="0" err="1">
                <a:effectLst/>
                <a:ea typeface="Times New Roman" panose="02020603050405020304" pitchFamily="18" charset="0"/>
              </a:rPr>
              <a:t>education</a:t>
            </a:r>
            <a:r>
              <a:rPr lang="tr-TR" sz="2000" dirty="0">
                <a:effectLst/>
                <a:ea typeface="Times New Roman" panose="02020603050405020304" pitchFamily="18" charset="0"/>
              </a:rPr>
              <a:t> 5) </a:t>
            </a:r>
            <a:r>
              <a:rPr lang="tr-TR" sz="2000" dirty="0" err="1">
                <a:effectLst/>
                <a:ea typeface="Times New Roman" panose="02020603050405020304" pitchFamily="18" charset="0"/>
              </a:rPr>
              <a:t>gender</a:t>
            </a:r>
            <a:r>
              <a:rPr lang="tr-TR" sz="2000" dirty="0">
                <a:effectLst/>
                <a:ea typeface="Times New Roman" panose="02020603050405020304" pitchFamily="18" charset="0"/>
              </a:rPr>
              <a:t> </a:t>
            </a:r>
            <a:r>
              <a:rPr lang="tr-TR" sz="2000" dirty="0" err="1">
                <a:effectLst/>
                <a:ea typeface="Times New Roman" panose="02020603050405020304" pitchFamily="18" charset="0"/>
              </a:rPr>
              <a:t>equality</a:t>
            </a:r>
            <a:r>
              <a:rPr lang="tr-TR" sz="2000" dirty="0">
                <a:effectLst/>
                <a:ea typeface="Times New Roman" panose="02020603050405020304" pitchFamily="18" charset="0"/>
              </a:rPr>
              <a:t> 6) </a:t>
            </a:r>
            <a:r>
              <a:rPr lang="tr-TR" sz="2000" dirty="0" err="1">
                <a:effectLst/>
                <a:ea typeface="Times New Roman" panose="02020603050405020304" pitchFamily="18" charset="0"/>
              </a:rPr>
              <a:t>clean</a:t>
            </a:r>
            <a:r>
              <a:rPr lang="tr-TR" sz="2000" dirty="0">
                <a:effectLst/>
                <a:ea typeface="Times New Roman" panose="02020603050405020304" pitchFamily="18" charset="0"/>
              </a:rPr>
              <a:t> </a:t>
            </a:r>
            <a:r>
              <a:rPr lang="tr-TR" sz="2000" dirty="0" err="1">
                <a:effectLst/>
                <a:ea typeface="Times New Roman" panose="02020603050405020304" pitchFamily="18" charset="0"/>
              </a:rPr>
              <a:t>water</a:t>
            </a:r>
            <a:r>
              <a:rPr lang="tr-TR" sz="2000" dirty="0">
                <a:effectLst/>
                <a:ea typeface="Times New Roman" panose="02020603050405020304" pitchFamily="18" charset="0"/>
              </a:rPr>
              <a:t> </a:t>
            </a:r>
            <a:r>
              <a:rPr lang="tr-TR" sz="2000" dirty="0" err="1">
                <a:effectLst/>
                <a:ea typeface="Times New Roman" panose="02020603050405020304" pitchFamily="18" charset="0"/>
              </a:rPr>
              <a:t>and</a:t>
            </a:r>
            <a:r>
              <a:rPr lang="tr-TR" sz="2000" dirty="0">
                <a:effectLst/>
                <a:ea typeface="Times New Roman" panose="02020603050405020304" pitchFamily="18" charset="0"/>
              </a:rPr>
              <a:t> </a:t>
            </a:r>
            <a:r>
              <a:rPr lang="tr-TR" sz="2000" dirty="0" err="1">
                <a:effectLst/>
                <a:ea typeface="Times New Roman" panose="02020603050405020304" pitchFamily="18" charset="0"/>
              </a:rPr>
              <a:t>sanitation</a:t>
            </a:r>
            <a:r>
              <a:rPr lang="tr-TR" sz="2000" dirty="0">
                <a:effectLst/>
                <a:ea typeface="Times New Roman" panose="02020603050405020304" pitchFamily="18" charset="0"/>
              </a:rPr>
              <a:t> 7) </a:t>
            </a:r>
            <a:r>
              <a:rPr lang="tr-TR" sz="2000" dirty="0" err="1">
                <a:effectLst/>
                <a:ea typeface="Times New Roman" panose="02020603050405020304" pitchFamily="18" charset="0"/>
              </a:rPr>
              <a:t>accessible</a:t>
            </a:r>
            <a:r>
              <a:rPr lang="tr-TR" sz="2000" dirty="0">
                <a:effectLst/>
                <a:ea typeface="Times New Roman" panose="02020603050405020304" pitchFamily="18" charset="0"/>
              </a:rPr>
              <a:t> </a:t>
            </a:r>
            <a:r>
              <a:rPr lang="tr-TR" sz="2000" dirty="0" err="1">
                <a:effectLst/>
                <a:ea typeface="Times New Roman" panose="02020603050405020304" pitchFamily="18" charset="0"/>
              </a:rPr>
              <a:t>and</a:t>
            </a:r>
            <a:r>
              <a:rPr lang="tr-TR" sz="2000" dirty="0">
                <a:effectLst/>
                <a:ea typeface="Times New Roman" panose="02020603050405020304" pitchFamily="18" charset="0"/>
              </a:rPr>
              <a:t> </a:t>
            </a:r>
            <a:r>
              <a:rPr lang="tr-TR" sz="2000" dirty="0" err="1">
                <a:effectLst/>
                <a:ea typeface="Times New Roman" panose="02020603050405020304" pitchFamily="18" charset="0"/>
              </a:rPr>
              <a:t>clean</a:t>
            </a:r>
            <a:r>
              <a:rPr lang="tr-TR" sz="2000" dirty="0">
                <a:effectLst/>
                <a:ea typeface="Times New Roman" panose="02020603050405020304" pitchFamily="18" charset="0"/>
              </a:rPr>
              <a:t> </a:t>
            </a:r>
            <a:r>
              <a:rPr lang="tr-TR" sz="2000" dirty="0" err="1">
                <a:effectLst/>
                <a:ea typeface="Times New Roman" panose="02020603050405020304" pitchFamily="18" charset="0"/>
              </a:rPr>
              <a:t>energy</a:t>
            </a:r>
            <a:r>
              <a:rPr lang="tr-TR" sz="2000" dirty="0">
                <a:effectLst/>
                <a:ea typeface="Times New Roman" panose="02020603050405020304" pitchFamily="18" charset="0"/>
              </a:rPr>
              <a:t> 8) </a:t>
            </a:r>
            <a:r>
              <a:rPr lang="tr-TR" sz="2000" dirty="0" err="1">
                <a:effectLst/>
                <a:ea typeface="Times New Roman" panose="02020603050405020304" pitchFamily="18" charset="0"/>
              </a:rPr>
              <a:t>decent</a:t>
            </a:r>
            <a:r>
              <a:rPr lang="tr-TR" sz="2000" dirty="0">
                <a:effectLst/>
                <a:ea typeface="Times New Roman" panose="02020603050405020304" pitchFamily="18" charset="0"/>
              </a:rPr>
              <a:t> </a:t>
            </a:r>
            <a:r>
              <a:rPr lang="tr-TR" sz="2000" dirty="0" err="1">
                <a:effectLst/>
                <a:ea typeface="Times New Roman" panose="02020603050405020304" pitchFamily="18" charset="0"/>
              </a:rPr>
              <a:t>work</a:t>
            </a:r>
            <a:r>
              <a:rPr lang="tr-TR" sz="2000" dirty="0">
                <a:effectLst/>
                <a:ea typeface="Times New Roman" panose="02020603050405020304" pitchFamily="18" charset="0"/>
              </a:rPr>
              <a:t> </a:t>
            </a:r>
            <a:r>
              <a:rPr lang="tr-TR" sz="2000" dirty="0" err="1">
                <a:effectLst/>
                <a:ea typeface="Times New Roman" panose="02020603050405020304" pitchFamily="18" charset="0"/>
              </a:rPr>
              <a:t>and</a:t>
            </a:r>
            <a:r>
              <a:rPr lang="tr-TR" sz="2000" dirty="0">
                <a:effectLst/>
                <a:ea typeface="Times New Roman" panose="02020603050405020304" pitchFamily="18" charset="0"/>
              </a:rPr>
              <a:t> </a:t>
            </a:r>
            <a:r>
              <a:rPr lang="tr-TR" sz="2000" dirty="0" err="1">
                <a:effectLst/>
                <a:ea typeface="Times New Roman" panose="02020603050405020304" pitchFamily="18" charset="0"/>
              </a:rPr>
              <a:t>economic</a:t>
            </a:r>
            <a:r>
              <a:rPr lang="tr-TR" sz="2000" dirty="0">
                <a:effectLst/>
                <a:ea typeface="Times New Roman" panose="02020603050405020304" pitchFamily="18" charset="0"/>
              </a:rPr>
              <a:t> </a:t>
            </a:r>
            <a:r>
              <a:rPr lang="tr-TR" sz="2000" dirty="0" err="1">
                <a:effectLst/>
                <a:ea typeface="Times New Roman" panose="02020603050405020304" pitchFamily="18" charset="0"/>
              </a:rPr>
              <a:t>growth</a:t>
            </a:r>
            <a:r>
              <a:rPr lang="tr-TR" sz="2000" dirty="0">
                <a:effectLst/>
                <a:ea typeface="Times New Roman" panose="02020603050405020304" pitchFamily="18" charset="0"/>
              </a:rPr>
              <a:t> 9) </a:t>
            </a:r>
            <a:r>
              <a:rPr lang="tr-TR" sz="2000" dirty="0" err="1">
                <a:effectLst/>
                <a:ea typeface="Times New Roman" panose="02020603050405020304" pitchFamily="18" charset="0"/>
              </a:rPr>
              <a:t>industry</a:t>
            </a:r>
            <a:r>
              <a:rPr lang="tr-TR" sz="2000" dirty="0">
                <a:effectLst/>
                <a:ea typeface="Times New Roman" panose="02020603050405020304" pitchFamily="18" charset="0"/>
              </a:rPr>
              <a:t>, </a:t>
            </a:r>
            <a:r>
              <a:rPr lang="tr-TR" sz="2000" dirty="0" err="1">
                <a:effectLst/>
                <a:ea typeface="Times New Roman" panose="02020603050405020304" pitchFamily="18" charset="0"/>
              </a:rPr>
              <a:t>innovation</a:t>
            </a:r>
            <a:r>
              <a:rPr lang="tr-TR" sz="2000" dirty="0">
                <a:effectLst/>
                <a:ea typeface="Times New Roman" panose="02020603050405020304" pitchFamily="18" charset="0"/>
              </a:rPr>
              <a:t> </a:t>
            </a:r>
            <a:r>
              <a:rPr lang="tr-TR" sz="2000" dirty="0" err="1">
                <a:effectLst/>
                <a:ea typeface="Times New Roman" panose="02020603050405020304" pitchFamily="18" charset="0"/>
              </a:rPr>
              <a:t>and</a:t>
            </a:r>
            <a:r>
              <a:rPr lang="tr-TR" sz="2000" dirty="0">
                <a:effectLst/>
                <a:ea typeface="Times New Roman" panose="02020603050405020304" pitchFamily="18" charset="0"/>
              </a:rPr>
              <a:t> </a:t>
            </a:r>
            <a:r>
              <a:rPr lang="tr-TR" sz="2000" dirty="0" err="1">
                <a:effectLst/>
                <a:ea typeface="Times New Roman" panose="02020603050405020304" pitchFamily="18" charset="0"/>
              </a:rPr>
              <a:t>infrastructure</a:t>
            </a:r>
            <a:r>
              <a:rPr lang="tr-TR" sz="2000" dirty="0">
                <a:effectLst/>
                <a:ea typeface="Times New Roman" panose="02020603050405020304" pitchFamily="18" charset="0"/>
              </a:rPr>
              <a:t> 10) </a:t>
            </a:r>
            <a:r>
              <a:rPr lang="tr-TR" sz="2000" dirty="0" err="1">
                <a:effectLst/>
                <a:ea typeface="Times New Roman" panose="02020603050405020304" pitchFamily="18" charset="0"/>
              </a:rPr>
              <a:t>reduction</a:t>
            </a:r>
            <a:r>
              <a:rPr lang="tr-TR" sz="2000" dirty="0">
                <a:effectLst/>
                <a:ea typeface="Times New Roman" panose="02020603050405020304" pitchFamily="18" charset="0"/>
              </a:rPr>
              <a:t> of </a:t>
            </a:r>
            <a:r>
              <a:rPr lang="tr-TR" sz="2000" dirty="0" err="1">
                <a:effectLst/>
                <a:ea typeface="Times New Roman" panose="02020603050405020304" pitchFamily="18" charset="0"/>
              </a:rPr>
              <a:t>inequalities</a:t>
            </a:r>
            <a:r>
              <a:rPr lang="tr-TR" sz="2000" dirty="0">
                <a:effectLst/>
                <a:ea typeface="Times New Roman" panose="02020603050405020304" pitchFamily="18" charset="0"/>
              </a:rPr>
              <a:t> 11) </a:t>
            </a:r>
            <a:r>
              <a:rPr lang="tr-TR" sz="2000" dirty="0" err="1">
                <a:effectLst/>
                <a:ea typeface="Times New Roman" panose="02020603050405020304" pitchFamily="18" charset="0"/>
              </a:rPr>
              <a:t>sustainable</a:t>
            </a:r>
            <a:r>
              <a:rPr lang="tr-TR" sz="2000" dirty="0">
                <a:effectLst/>
                <a:ea typeface="Times New Roman" panose="02020603050405020304" pitchFamily="18" charset="0"/>
              </a:rPr>
              <a:t> </a:t>
            </a:r>
            <a:r>
              <a:rPr lang="tr-TR" sz="2000" dirty="0" err="1">
                <a:effectLst/>
                <a:ea typeface="Times New Roman" panose="02020603050405020304" pitchFamily="18" charset="0"/>
              </a:rPr>
              <a:t>cities</a:t>
            </a:r>
            <a:r>
              <a:rPr lang="tr-TR" sz="2000" dirty="0">
                <a:effectLst/>
                <a:ea typeface="Times New Roman" panose="02020603050405020304" pitchFamily="18" charset="0"/>
              </a:rPr>
              <a:t> </a:t>
            </a:r>
            <a:r>
              <a:rPr lang="tr-TR" sz="2000" dirty="0" err="1">
                <a:effectLst/>
                <a:ea typeface="Times New Roman" panose="02020603050405020304" pitchFamily="18" charset="0"/>
              </a:rPr>
              <a:t>and</a:t>
            </a:r>
            <a:r>
              <a:rPr lang="tr-TR" sz="2000" dirty="0">
                <a:effectLst/>
                <a:ea typeface="Times New Roman" panose="02020603050405020304" pitchFamily="18" charset="0"/>
              </a:rPr>
              <a:t> </a:t>
            </a:r>
            <a:r>
              <a:rPr lang="tr-TR" sz="2000" dirty="0" err="1">
                <a:effectLst/>
                <a:ea typeface="Times New Roman" panose="02020603050405020304" pitchFamily="18" charset="0"/>
              </a:rPr>
              <a:t>communities</a:t>
            </a:r>
            <a:r>
              <a:rPr lang="tr-TR" sz="2000" dirty="0">
                <a:effectLst/>
                <a:ea typeface="Times New Roman" panose="02020603050405020304" pitchFamily="18" charset="0"/>
              </a:rPr>
              <a:t> 12) </a:t>
            </a:r>
            <a:r>
              <a:rPr lang="tr-TR" sz="2000" dirty="0" err="1">
                <a:effectLst/>
                <a:ea typeface="Times New Roman" panose="02020603050405020304" pitchFamily="18" charset="0"/>
              </a:rPr>
              <a:t>responsible</a:t>
            </a:r>
            <a:r>
              <a:rPr lang="tr-TR" sz="2000" dirty="0">
                <a:effectLst/>
                <a:ea typeface="Times New Roman" panose="02020603050405020304" pitchFamily="18" charset="0"/>
              </a:rPr>
              <a:t> </a:t>
            </a:r>
            <a:r>
              <a:rPr lang="tr-TR" sz="2000" dirty="0" err="1">
                <a:effectLst/>
                <a:ea typeface="Times New Roman" panose="02020603050405020304" pitchFamily="18" charset="0"/>
              </a:rPr>
              <a:t>production</a:t>
            </a:r>
            <a:r>
              <a:rPr lang="tr-TR" sz="2000" dirty="0">
                <a:effectLst/>
                <a:ea typeface="Times New Roman" panose="02020603050405020304" pitchFamily="18" charset="0"/>
              </a:rPr>
              <a:t> </a:t>
            </a:r>
            <a:r>
              <a:rPr lang="tr-TR" sz="2000" dirty="0" err="1">
                <a:effectLst/>
                <a:ea typeface="Times New Roman" panose="02020603050405020304" pitchFamily="18" charset="0"/>
              </a:rPr>
              <a:t>and</a:t>
            </a:r>
            <a:r>
              <a:rPr lang="tr-TR" sz="2000" dirty="0">
                <a:effectLst/>
                <a:ea typeface="Times New Roman" panose="02020603050405020304" pitchFamily="18" charset="0"/>
              </a:rPr>
              <a:t> </a:t>
            </a:r>
            <a:r>
              <a:rPr lang="tr-TR" sz="2000" dirty="0" err="1">
                <a:effectLst/>
                <a:ea typeface="Times New Roman" panose="02020603050405020304" pitchFamily="18" charset="0"/>
              </a:rPr>
              <a:t>consumption</a:t>
            </a:r>
            <a:r>
              <a:rPr lang="tr-TR" sz="2000" dirty="0">
                <a:effectLst/>
                <a:ea typeface="Times New Roman" panose="02020603050405020304" pitchFamily="18" charset="0"/>
              </a:rPr>
              <a:t> 13) </a:t>
            </a:r>
            <a:r>
              <a:rPr lang="tr-TR" sz="2000" dirty="0" err="1">
                <a:effectLst/>
                <a:ea typeface="Times New Roman" panose="02020603050405020304" pitchFamily="18" charset="0"/>
              </a:rPr>
              <a:t>climate</a:t>
            </a:r>
            <a:r>
              <a:rPr lang="tr-TR" sz="2000" dirty="0">
                <a:effectLst/>
                <a:ea typeface="Times New Roman" panose="02020603050405020304" pitchFamily="18" charset="0"/>
              </a:rPr>
              <a:t> </a:t>
            </a:r>
            <a:r>
              <a:rPr lang="tr-TR" sz="2000" dirty="0" err="1">
                <a:effectLst/>
                <a:ea typeface="Times New Roman" panose="02020603050405020304" pitchFamily="18" charset="0"/>
              </a:rPr>
              <a:t>action</a:t>
            </a:r>
            <a:r>
              <a:rPr lang="tr-TR" sz="2000" dirty="0">
                <a:effectLst/>
                <a:ea typeface="Times New Roman" panose="02020603050405020304" pitchFamily="18" charset="0"/>
              </a:rPr>
              <a:t> 14) life </a:t>
            </a:r>
            <a:r>
              <a:rPr lang="tr-TR" sz="2000" dirty="0" err="1">
                <a:effectLst/>
                <a:ea typeface="Times New Roman" panose="02020603050405020304" pitchFamily="18" charset="0"/>
              </a:rPr>
              <a:t>below</a:t>
            </a:r>
            <a:r>
              <a:rPr lang="tr-TR" sz="2000" dirty="0">
                <a:effectLst/>
                <a:ea typeface="Times New Roman" panose="02020603050405020304" pitchFamily="18" charset="0"/>
              </a:rPr>
              <a:t> </a:t>
            </a:r>
            <a:r>
              <a:rPr lang="tr-TR" sz="2000" dirty="0" err="1">
                <a:effectLst/>
                <a:ea typeface="Times New Roman" panose="02020603050405020304" pitchFamily="18" charset="0"/>
              </a:rPr>
              <a:t>water</a:t>
            </a:r>
            <a:r>
              <a:rPr lang="tr-TR" sz="2000" dirty="0">
                <a:effectLst/>
                <a:ea typeface="Times New Roman" panose="02020603050405020304" pitchFamily="18" charset="0"/>
              </a:rPr>
              <a:t> 15) life on </a:t>
            </a:r>
            <a:r>
              <a:rPr lang="tr-TR" sz="2000" dirty="0" err="1">
                <a:effectLst/>
                <a:ea typeface="Times New Roman" panose="02020603050405020304" pitchFamily="18" charset="0"/>
              </a:rPr>
              <a:t>land</a:t>
            </a:r>
            <a:r>
              <a:rPr lang="tr-TR" sz="2000" dirty="0">
                <a:effectLst/>
                <a:ea typeface="Times New Roman" panose="02020603050405020304" pitchFamily="18" charset="0"/>
              </a:rPr>
              <a:t> 16) </a:t>
            </a:r>
            <a:r>
              <a:rPr lang="tr-TR" sz="2000" dirty="0" err="1">
                <a:effectLst/>
                <a:ea typeface="Times New Roman" panose="02020603050405020304" pitchFamily="18" charset="0"/>
              </a:rPr>
              <a:t>peace</a:t>
            </a:r>
            <a:r>
              <a:rPr lang="tr-TR" sz="2000" dirty="0">
                <a:effectLst/>
                <a:ea typeface="Times New Roman" panose="02020603050405020304" pitchFamily="18" charset="0"/>
              </a:rPr>
              <a:t>, </a:t>
            </a:r>
            <a:r>
              <a:rPr lang="tr-TR" sz="2000" dirty="0" err="1">
                <a:effectLst/>
                <a:ea typeface="Times New Roman" panose="02020603050405020304" pitchFamily="18" charset="0"/>
              </a:rPr>
              <a:t>justice</a:t>
            </a:r>
            <a:r>
              <a:rPr lang="tr-TR" sz="2000" dirty="0">
                <a:effectLst/>
                <a:ea typeface="Times New Roman" panose="02020603050405020304" pitchFamily="18" charset="0"/>
              </a:rPr>
              <a:t> </a:t>
            </a:r>
            <a:r>
              <a:rPr lang="tr-TR" sz="2000" dirty="0" err="1">
                <a:effectLst/>
                <a:ea typeface="Times New Roman" panose="02020603050405020304" pitchFamily="18" charset="0"/>
              </a:rPr>
              <a:t>and</a:t>
            </a:r>
            <a:r>
              <a:rPr lang="tr-TR" sz="2000" dirty="0">
                <a:effectLst/>
                <a:ea typeface="Times New Roman" panose="02020603050405020304" pitchFamily="18" charset="0"/>
              </a:rPr>
              <a:t> </a:t>
            </a:r>
            <a:r>
              <a:rPr lang="tr-TR" sz="2000" dirty="0" err="1">
                <a:effectLst/>
                <a:ea typeface="Times New Roman" panose="02020603050405020304" pitchFamily="18" charset="0"/>
              </a:rPr>
              <a:t>strong</a:t>
            </a:r>
            <a:r>
              <a:rPr lang="tr-TR" sz="2000" dirty="0">
                <a:effectLst/>
                <a:ea typeface="Times New Roman" panose="02020603050405020304" pitchFamily="18" charset="0"/>
              </a:rPr>
              <a:t> </a:t>
            </a:r>
            <a:r>
              <a:rPr lang="tr-TR" sz="2000" dirty="0" err="1">
                <a:effectLst/>
                <a:ea typeface="Times New Roman" panose="02020603050405020304" pitchFamily="18" charset="0"/>
              </a:rPr>
              <a:t>institutions</a:t>
            </a:r>
            <a:r>
              <a:rPr lang="tr-TR" sz="2000" dirty="0">
                <a:effectLst/>
                <a:ea typeface="Times New Roman" panose="02020603050405020304" pitchFamily="18" charset="0"/>
              </a:rPr>
              <a:t> 17) </a:t>
            </a:r>
            <a:r>
              <a:rPr lang="tr-TR" sz="2000" dirty="0" err="1">
                <a:effectLst/>
                <a:ea typeface="Times New Roman" panose="02020603050405020304" pitchFamily="18" charset="0"/>
              </a:rPr>
              <a:t>partnerships</a:t>
            </a:r>
            <a:r>
              <a:rPr lang="tr-TR" sz="2000" dirty="0">
                <a:effectLst/>
                <a:ea typeface="Times New Roman" panose="02020603050405020304" pitchFamily="18" charset="0"/>
              </a:rPr>
              <a:t> </a:t>
            </a:r>
            <a:r>
              <a:rPr lang="tr-TR" sz="2000" dirty="0" err="1">
                <a:effectLst/>
                <a:ea typeface="Times New Roman" panose="02020603050405020304" pitchFamily="18" charset="0"/>
              </a:rPr>
              <a:t>for</a:t>
            </a:r>
            <a:r>
              <a:rPr lang="tr-TR" sz="2000" dirty="0">
                <a:effectLst/>
                <a:ea typeface="Times New Roman" panose="02020603050405020304" pitchFamily="18" charset="0"/>
              </a:rPr>
              <a:t> </a:t>
            </a:r>
            <a:r>
              <a:rPr lang="tr-TR" sz="2000" dirty="0" err="1">
                <a:effectLst/>
                <a:ea typeface="Times New Roman" panose="02020603050405020304" pitchFamily="18" charset="0"/>
              </a:rPr>
              <a:t>the</a:t>
            </a:r>
            <a:r>
              <a:rPr lang="tr-TR" sz="2000" dirty="0">
                <a:effectLst/>
                <a:ea typeface="Times New Roman" panose="02020603050405020304" pitchFamily="18" charset="0"/>
              </a:rPr>
              <a:t> </a:t>
            </a:r>
            <a:r>
              <a:rPr lang="tr-TR" sz="2000" dirty="0" err="1">
                <a:effectLst/>
                <a:ea typeface="Times New Roman" panose="02020603050405020304" pitchFamily="18" charset="0"/>
              </a:rPr>
              <a:t>goals</a:t>
            </a:r>
            <a:r>
              <a:rPr lang="tr-TR" sz="2000" dirty="0">
                <a:effectLst/>
                <a:ea typeface="Times New Roman" panose="02020603050405020304" pitchFamily="18" charset="0"/>
              </a:rPr>
              <a:t>. </a:t>
            </a:r>
            <a:endParaRPr lang="tr-TR" sz="2000" i="1" dirty="0"/>
          </a:p>
        </p:txBody>
      </p:sp>
    </p:spTree>
    <p:extLst>
      <p:ext uri="{BB962C8B-B14F-4D97-AF65-F5344CB8AC3E}">
        <p14:creationId xmlns:p14="http://schemas.microsoft.com/office/powerpoint/2010/main" val="3346529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Title 1">
            <a:extLst>
              <a:ext uri="{FF2B5EF4-FFF2-40B4-BE49-F238E27FC236}">
                <a16:creationId xmlns:a16="http://schemas.microsoft.com/office/drawing/2014/main" id="{64B192E2-B316-04DC-23BB-B1053E57F0B1}"/>
              </a:ext>
            </a:extLst>
          </p:cNvPr>
          <p:cNvSpPr>
            <a:spLocks noGrp="1"/>
          </p:cNvSpPr>
          <p:nvPr>
            <p:ph type="title"/>
          </p:nvPr>
        </p:nvSpPr>
        <p:spPr>
          <a:xfrm>
            <a:off x="457200" y="274638"/>
            <a:ext cx="8229600" cy="1143000"/>
          </a:xfrm>
        </p:spPr>
        <p:style>
          <a:lnRef idx="3">
            <a:schemeClr val="lt1"/>
          </a:lnRef>
          <a:fillRef idx="1">
            <a:schemeClr val="accent2"/>
          </a:fillRef>
          <a:effectRef idx="1">
            <a:schemeClr val="accent2"/>
          </a:effectRef>
          <a:fontRef idx="minor">
            <a:schemeClr val="lt1"/>
          </a:fontRef>
        </p:style>
        <p:txBody>
          <a:bodyPr>
            <a:noAutofit/>
          </a:bodyPr>
          <a:lstStyle/>
          <a:p>
            <a:r>
              <a:rPr lang="en-US" sz="2800" b="1" dirty="0"/>
              <a:t>SUSTAINABILITY 3 DIMENSIONS</a:t>
            </a:r>
          </a:p>
        </p:txBody>
      </p:sp>
      <p:sp>
        <p:nvSpPr>
          <p:cNvPr id="3" name="İçerik Yer Tutucusu 2"/>
          <p:cNvSpPr>
            <a:spLocks noGrp="1"/>
          </p:cNvSpPr>
          <p:nvPr>
            <p:ph sz="half" idx="1"/>
          </p:nvPr>
        </p:nvSpPr>
        <p:spPr>
          <a:xfrm flipH="1">
            <a:off x="323528" y="6080444"/>
            <a:ext cx="133672" cy="45719"/>
          </a:xfrm>
        </p:spPr>
        <p:txBody>
          <a:bodyPr>
            <a:normAutofit fontScale="25000" lnSpcReduction="20000"/>
          </a:bodyPr>
          <a:lstStyle/>
          <a:p>
            <a:pPr>
              <a:lnSpc>
                <a:spcPct val="90000"/>
              </a:lnSpc>
            </a:pPr>
            <a:endParaRPr lang="tr-TR" sz="1300" b="1" i="1" dirty="0"/>
          </a:p>
        </p:txBody>
      </p:sp>
      <p:pic>
        <p:nvPicPr>
          <p:cNvPr id="3074" name="Picture 2" descr="Sürdürülebilirliğin Üç Boyutu - Ekolojika">
            <a:extLst>
              <a:ext uri="{FF2B5EF4-FFF2-40B4-BE49-F238E27FC236}">
                <a16:creationId xmlns:a16="http://schemas.microsoft.com/office/drawing/2014/main" id="{35A5D2C1-33B1-BF47-AB88-86B8A06804C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699792" y="1531730"/>
            <a:ext cx="3312368" cy="4004725"/>
          </a:xfrm>
          <a:prstGeom prst="rect">
            <a:avLst/>
          </a:prstGeom>
          <a:solidFill>
            <a:srgbClr val="FFFFFF"/>
          </a:solidFill>
        </p:spPr>
      </p:pic>
    </p:spTree>
    <p:extLst>
      <p:ext uri="{BB962C8B-B14F-4D97-AF65-F5344CB8AC3E}">
        <p14:creationId xmlns:p14="http://schemas.microsoft.com/office/powerpoint/2010/main" val="1906853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Ortak Geleceğimiz: Brundtland Raporu Nedir? | Semtrio">
            <a:extLst>
              <a:ext uri="{FF2B5EF4-FFF2-40B4-BE49-F238E27FC236}">
                <a16:creationId xmlns:a16="http://schemas.microsoft.com/office/drawing/2014/main" id="{19740332-D498-3B62-07F1-F0A42F4406F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57200" y="2489761"/>
            <a:ext cx="4038600" cy="2746841"/>
          </a:xfrm>
          <a:prstGeom prst="rect">
            <a:avLst/>
          </a:prstGeom>
          <a:solidFill>
            <a:srgbClr val="FFFFFF"/>
          </a:solidFill>
        </p:spPr>
      </p:pic>
      <p:sp>
        <p:nvSpPr>
          <p:cNvPr id="3" name="İçerik Yer Tutucusu 2"/>
          <p:cNvSpPr>
            <a:spLocks noGrp="1"/>
          </p:cNvSpPr>
          <p:nvPr>
            <p:ph sz="half" idx="2"/>
          </p:nvPr>
        </p:nvSpPr>
        <p:spPr>
          <a:xfrm>
            <a:off x="4648200" y="1052736"/>
            <a:ext cx="4038600" cy="5073427"/>
          </a:xfrm>
        </p:spPr>
        <p:txBody>
          <a:bodyPr>
            <a:normAutofit/>
          </a:bodyPr>
          <a:lstStyle/>
          <a:p>
            <a:pPr>
              <a:lnSpc>
                <a:spcPct val="90000"/>
              </a:lnSpc>
            </a:pPr>
            <a:r>
              <a:rPr lang="en-US" sz="2400" b="1" dirty="0"/>
              <a:t>The Brundtland Report «Our Common Future» was first published in 1987. As a result of the United Nations Conference on Environment and Development, known as the Rio Earth Summit in 1992, it was stated that sustainable development should become a priority item on the agenda of the international community</a:t>
            </a:r>
            <a:r>
              <a:rPr lang="tr-TR" sz="2400" b="1" dirty="0"/>
              <a:t>.</a:t>
            </a:r>
          </a:p>
        </p:txBody>
      </p:sp>
    </p:spTree>
    <p:extLst>
      <p:ext uri="{BB962C8B-B14F-4D97-AF65-F5344CB8AC3E}">
        <p14:creationId xmlns:p14="http://schemas.microsoft.com/office/powerpoint/2010/main" val="4248605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0"/>
            <a:ext cx="8147248" cy="1196752"/>
          </a:xfrm>
        </p:spPr>
        <p:style>
          <a:lnRef idx="1">
            <a:schemeClr val="accent2"/>
          </a:lnRef>
          <a:fillRef idx="2">
            <a:schemeClr val="accent2"/>
          </a:fillRef>
          <a:effectRef idx="1">
            <a:schemeClr val="accent2"/>
          </a:effectRef>
          <a:fontRef idx="minor">
            <a:schemeClr val="dk1"/>
          </a:fontRef>
        </p:style>
        <p:txBody>
          <a:bodyPr>
            <a:noAutofit/>
          </a:bodyPr>
          <a:lstStyle/>
          <a:p>
            <a:r>
              <a:rPr lang="tr-TR" sz="2800" dirty="0">
                <a:effectLst/>
                <a:latin typeface="Times New Roman" panose="02020603050405020304" pitchFamily="18" charset="0"/>
                <a:ea typeface="Times New Roman" panose="02020603050405020304" pitchFamily="18" charset="0"/>
              </a:rPr>
              <a:t>UN </a:t>
            </a:r>
            <a:r>
              <a:rPr lang="tr-TR" sz="2800" dirty="0" err="1">
                <a:effectLst/>
                <a:latin typeface="Times New Roman" panose="02020603050405020304" pitchFamily="18" charset="0"/>
                <a:ea typeface="Times New Roman" panose="02020603050405020304" pitchFamily="18" charset="0"/>
              </a:rPr>
              <a:t>Women</a:t>
            </a:r>
            <a:endParaRPr lang="tr-TR" sz="2800" dirty="0"/>
          </a:p>
        </p:txBody>
      </p:sp>
      <p:sp>
        <p:nvSpPr>
          <p:cNvPr id="5" name="Rectangle 1"/>
          <p:cNvSpPr>
            <a:spLocks noChangeArrowheads="1"/>
          </p:cNvSpPr>
          <p:nvPr/>
        </p:nvSpPr>
        <p:spPr bwMode="auto">
          <a:xfrm>
            <a:off x="2546350" y="1600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Arial" pitchFamily="34" charset="0"/>
              <a:cs typeface="Arial" pitchFamily="34" charset="0"/>
            </a:endParaRPr>
          </a:p>
        </p:txBody>
      </p:sp>
      <p:sp>
        <p:nvSpPr>
          <p:cNvPr id="6" name="İçerik Yer Tutucusu 5">
            <a:extLst>
              <a:ext uri="{FF2B5EF4-FFF2-40B4-BE49-F238E27FC236}">
                <a16:creationId xmlns:a16="http://schemas.microsoft.com/office/drawing/2014/main" id="{45720850-8FE9-5FBB-7230-D264019D552B}"/>
              </a:ext>
            </a:extLst>
          </p:cNvPr>
          <p:cNvSpPr>
            <a:spLocks noGrp="1"/>
          </p:cNvSpPr>
          <p:nvPr>
            <p:ph idx="1"/>
          </p:nvPr>
        </p:nvSpPr>
        <p:spPr/>
        <p:txBody>
          <a:bodyPr>
            <a:normAutofit/>
          </a:bodyPr>
          <a:lstStyle/>
          <a:p>
            <a:pPr algn="just"/>
            <a:r>
              <a:rPr lang="tr-TR" sz="2000" dirty="0" err="1">
                <a:effectLst/>
                <a:ea typeface="Times New Roman" panose="02020603050405020304" pitchFamily="18" charset="0"/>
              </a:rPr>
              <a:t>According</a:t>
            </a:r>
            <a:r>
              <a:rPr lang="tr-TR" sz="2000" dirty="0">
                <a:effectLst/>
                <a:ea typeface="Times New Roman" panose="02020603050405020304" pitchFamily="18" charset="0"/>
              </a:rPr>
              <a:t> </a:t>
            </a:r>
            <a:r>
              <a:rPr lang="tr-TR" sz="2000" dirty="0" err="1">
                <a:effectLst/>
                <a:ea typeface="Times New Roman" panose="02020603050405020304" pitchFamily="18" charset="0"/>
              </a:rPr>
              <a:t>to</a:t>
            </a:r>
            <a:r>
              <a:rPr lang="tr-TR" sz="2000" dirty="0">
                <a:effectLst/>
                <a:ea typeface="Times New Roman" panose="02020603050405020304" pitchFamily="18" charset="0"/>
              </a:rPr>
              <a:t> UN </a:t>
            </a:r>
            <a:r>
              <a:rPr lang="tr-TR" sz="2000" dirty="0" err="1">
                <a:effectLst/>
                <a:ea typeface="Times New Roman" panose="02020603050405020304" pitchFamily="18" charset="0"/>
              </a:rPr>
              <a:t>Women</a:t>
            </a:r>
            <a:r>
              <a:rPr lang="tr-TR" sz="2000" dirty="0">
                <a:effectLst/>
                <a:ea typeface="Times New Roman" panose="02020603050405020304" pitchFamily="18" charset="0"/>
              </a:rPr>
              <a:t> (2021); in </a:t>
            </a:r>
            <a:r>
              <a:rPr lang="tr-TR" sz="2000" dirty="0" err="1">
                <a:effectLst/>
                <a:ea typeface="Times New Roman" panose="02020603050405020304" pitchFamily="18" charset="0"/>
              </a:rPr>
              <a:t>all</a:t>
            </a:r>
            <a:r>
              <a:rPr lang="tr-TR" sz="2000" dirty="0">
                <a:effectLst/>
                <a:ea typeface="Times New Roman" panose="02020603050405020304" pitchFamily="18" charset="0"/>
              </a:rPr>
              <a:t> </a:t>
            </a:r>
            <a:r>
              <a:rPr lang="tr-TR" sz="2000" dirty="0" err="1">
                <a:effectLst/>
                <a:ea typeface="Times New Roman" panose="02020603050405020304" pitchFamily="18" charset="0"/>
              </a:rPr>
              <a:t>countries</a:t>
            </a:r>
            <a:r>
              <a:rPr lang="tr-TR" sz="2000" dirty="0">
                <a:effectLst/>
                <a:ea typeface="Times New Roman" panose="02020603050405020304" pitchFamily="18" charset="0"/>
              </a:rPr>
              <a:t>, </a:t>
            </a:r>
            <a:r>
              <a:rPr lang="tr-TR" sz="2000" dirty="0" err="1">
                <a:effectLst/>
                <a:ea typeface="Times New Roman" panose="02020603050405020304" pitchFamily="18" charset="0"/>
              </a:rPr>
              <a:t>by</a:t>
            </a:r>
            <a:r>
              <a:rPr lang="tr-TR" sz="2000" dirty="0">
                <a:effectLst/>
                <a:ea typeface="Times New Roman" panose="02020603050405020304" pitchFamily="18" charset="0"/>
              </a:rPr>
              <a:t> 2030; </a:t>
            </a:r>
          </a:p>
          <a:p>
            <a:pPr marL="0" indent="0" algn="just">
              <a:buNone/>
            </a:pPr>
            <a:r>
              <a:rPr lang="tr-TR" sz="2000" dirty="0">
                <a:effectLst/>
                <a:ea typeface="Times New Roman" panose="02020603050405020304" pitchFamily="18" charset="0"/>
              </a:rPr>
              <a:t>      </a:t>
            </a:r>
            <a:r>
              <a:rPr lang="tr-TR" sz="2000" dirty="0" err="1">
                <a:ea typeface="Times New Roman" panose="02020603050405020304" pitchFamily="18" charset="0"/>
              </a:rPr>
              <a:t>T</a:t>
            </a:r>
            <a:r>
              <a:rPr lang="tr-TR" sz="2000" dirty="0" err="1">
                <a:effectLst/>
                <a:ea typeface="Times New Roman" panose="02020603050405020304" pitchFamily="18" charset="0"/>
              </a:rPr>
              <a:t>here</a:t>
            </a:r>
            <a:r>
              <a:rPr lang="tr-TR" sz="2000" dirty="0">
                <a:effectLst/>
                <a:ea typeface="Times New Roman" panose="02020603050405020304" pitchFamily="18" charset="0"/>
              </a:rPr>
              <a:t> </a:t>
            </a:r>
            <a:r>
              <a:rPr lang="tr-TR" sz="2000" dirty="0" err="1">
                <a:effectLst/>
                <a:ea typeface="Times New Roman" panose="02020603050405020304" pitchFamily="18" charset="0"/>
              </a:rPr>
              <a:t>should</a:t>
            </a:r>
            <a:r>
              <a:rPr lang="tr-TR" sz="2000" dirty="0">
                <a:effectLst/>
                <a:ea typeface="Times New Roman" panose="02020603050405020304" pitchFamily="18" charset="0"/>
              </a:rPr>
              <a:t> be </a:t>
            </a:r>
            <a:r>
              <a:rPr lang="tr-TR" sz="2000" dirty="0" err="1">
                <a:effectLst/>
                <a:ea typeface="Times New Roman" panose="02020603050405020304" pitchFamily="18" charset="0"/>
              </a:rPr>
              <a:t>improvements</a:t>
            </a:r>
            <a:r>
              <a:rPr lang="tr-TR" sz="2000" dirty="0">
                <a:effectLst/>
                <a:ea typeface="Times New Roman" panose="02020603050405020304" pitchFamily="18" charset="0"/>
              </a:rPr>
              <a:t> in </a:t>
            </a:r>
            <a:r>
              <a:rPr lang="tr-TR" sz="2000" dirty="0" err="1">
                <a:effectLst/>
                <a:ea typeface="Times New Roman" panose="02020603050405020304" pitchFamily="18" charset="0"/>
              </a:rPr>
              <a:t>education</a:t>
            </a:r>
            <a:r>
              <a:rPr lang="tr-TR" sz="2000" dirty="0">
                <a:effectLst/>
                <a:ea typeface="Times New Roman" panose="02020603050405020304" pitchFamily="18" charset="0"/>
              </a:rPr>
              <a:t> </a:t>
            </a:r>
            <a:r>
              <a:rPr lang="tr-TR" sz="2000" dirty="0" err="1">
                <a:effectLst/>
                <a:ea typeface="Times New Roman" panose="02020603050405020304" pitchFamily="18" charset="0"/>
              </a:rPr>
              <a:t>and</a:t>
            </a:r>
            <a:r>
              <a:rPr lang="tr-TR" sz="2000" dirty="0">
                <a:effectLst/>
                <a:ea typeface="Times New Roman" panose="02020603050405020304" pitchFamily="18" charset="0"/>
              </a:rPr>
              <a:t> </a:t>
            </a:r>
            <a:r>
              <a:rPr lang="tr-TR" sz="2000" dirty="0" err="1">
                <a:effectLst/>
                <a:ea typeface="Times New Roman" panose="02020603050405020304" pitchFamily="18" charset="0"/>
              </a:rPr>
              <a:t>family</a:t>
            </a:r>
            <a:r>
              <a:rPr lang="tr-TR" sz="2000" dirty="0">
                <a:effectLst/>
                <a:ea typeface="Times New Roman" panose="02020603050405020304" pitchFamily="18" charset="0"/>
              </a:rPr>
              <a:t> </a:t>
            </a:r>
            <a:r>
              <a:rPr lang="tr-TR" sz="2000" dirty="0" err="1">
                <a:effectLst/>
                <a:ea typeface="Times New Roman" panose="02020603050405020304" pitchFamily="18" charset="0"/>
              </a:rPr>
              <a:t>planning</a:t>
            </a:r>
            <a:r>
              <a:rPr lang="tr-TR" sz="2000" dirty="0">
                <a:effectLst/>
                <a:ea typeface="Times New Roman" panose="02020603050405020304" pitchFamily="18" charset="0"/>
              </a:rPr>
              <a:t> </a:t>
            </a:r>
            <a:r>
              <a:rPr lang="tr-TR" sz="2000" dirty="0" err="1">
                <a:effectLst/>
                <a:ea typeface="Times New Roman" panose="02020603050405020304" pitchFamily="18" charset="0"/>
              </a:rPr>
              <a:t>so</a:t>
            </a:r>
            <a:r>
              <a:rPr lang="tr-TR" sz="2000" dirty="0">
                <a:effectLst/>
                <a:ea typeface="Times New Roman" panose="02020603050405020304" pitchFamily="18" charset="0"/>
              </a:rPr>
              <a:t> </a:t>
            </a:r>
            <a:r>
              <a:rPr lang="tr-TR" sz="2000" dirty="0" err="1">
                <a:effectLst/>
                <a:ea typeface="Times New Roman" panose="02020603050405020304" pitchFamily="18" charset="0"/>
              </a:rPr>
              <a:t>that</a:t>
            </a:r>
            <a:r>
              <a:rPr lang="tr-TR" sz="2000" dirty="0">
                <a:effectLst/>
                <a:ea typeface="Times New Roman" panose="02020603050405020304" pitchFamily="18" charset="0"/>
              </a:rPr>
              <a:t> </a:t>
            </a:r>
            <a:r>
              <a:rPr lang="tr-TR" sz="2000" dirty="0" err="1">
                <a:effectLst/>
                <a:ea typeface="Times New Roman" panose="02020603050405020304" pitchFamily="18" charset="0"/>
              </a:rPr>
              <a:t>women</a:t>
            </a:r>
            <a:r>
              <a:rPr lang="tr-TR" sz="2000" dirty="0">
                <a:effectLst/>
                <a:ea typeface="Times New Roman" panose="02020603050405020304" pitchFamily="18" charset="0"/>
              </a:rPr>
              <a:t> </a:t>
            </a:r>
            <a:r>
              <a:rPr lang="tr-TR" sz="2000" dirty="0" err="1">
                <a:effectLst/>
                <a:ea typeface="Times New Roman" panose="02020603050405020304" pitchFamily="18" charset="0"/>
              </a:rPr>
              <a:t>and</a:t>
            </a:r>
            <a:r>
              <a:rPr lang="tr-TR" sz="2000" dirty="0">
                <a:effectLst/>
                <a:ea typeface="Times New Roman" panose="02020603050405020304" pitchFamily="18" charset="0"/>
              </a:rPr>
              <a:t> </a:t>
            </a:r>
            <a:r>
              <a:rPr lang="tr-TR" sz="2000" dirty="0" err="1">
                <a:effectLst/>
                <a:ea typeface="Times New Roman" panose="02020603050405020304" pitchFamily="18" charset="0"/>
              </a:rPr>
              <a:t>girls</a:t>
            </a:r>
            <a:r>
              <a:rPr lang="tr-TR" sz="2000" dirty="0">
                <a:effectLst/>
                <a:ea typeface="Times New Roman" panose="02020603050405020304" pitchFamily="18" charset="0"/>
              </a:rPr>
              <a:t> can </a:t>
            </a:r>
            <a:r>
              <a:rPr lang="tr-TR" sz="2000" dirty="0" err="1">
                <a:effectLst/>
                <a:ea typeface="Times New Roman" panose="02020603050405020304" pitchFamily="18" charset="0"/>
              </a:rPr>
              <a:t>escape</a:t>
            </a:r>
            <a:r>
              <a:rPr lang="tr-TR" sz="2000" dirty="0">
                <a:effectLst/>
                <a:ea typeface="Times New Roman" panose="02020603050405020304" pitchFamily="18" charset="0"/>
              </a:rPr>
              <a:t> </a:t>
            </a:r>
            <a:r>
              <a:rPr lang="tr-TR" sz="2000" dirty="0" err="1">
                <a:effectLst/>
                <a:ea typeface="Times New Roman" panose="02020603050405020304" pitchFamily="18" charset="0"/>
              </a:rPr>
              <a:t>poverty</a:t>
            </a:r>
            <a:r>
              <a:rPr lang="tr-TR" sz="2000" dirty="0">
                <a:effectLst/>
                <a:ea typeface="Times New Roman" panose="02020603050405020304" pitchFamily="18" charset="0"/>
              </a:rPr>
              <a:t>, </a:t>
            </a:r>
            <a:r>
              <a:rPr lang="tr-TR" sz="2000" dirty="0" err="1">
                <a:effectLst/>
                <a:ea typeface="Times New Roman" panose="02020603050405020304" pitchFamily="18" charset="0"/>
              </a:rPr>
              <a:t>end</a:t>
            </a:r>
            <a:r>
              <a:rPr lang="tr-TR" sz="2000" dirty="0">
                <a:effectLst/>
                <a:ea typeface="Times New Roman" panose="02020603050405020304" pitchFamily="18" charset="0"/>
              </a:rPr>
              <a:t> </a:t>
            </a:r>
            <a:r>
              <a:rPr lang="tr-TR" sz="2000" dirty="0" err="1">
                <a:effectLst/>
                <a:ea typeface="Times New Roman" panose="02020603050405020304" pitchFamily="18" charset="0"/>
              </a:rPr>
              <a:t>hunger</a:t>
            </a:r>
            <a:r>
              <a:rPr lang="tr-TR" sz="2000" dirty="0">
                <a:effectLst/>
                <a:ea typeface="Times New Roman" panose="02020603050405020304" pitchFamily="18" charset="0"/>
              </a:rPr>
              <a:t>, </a:t>
            </a:r>
            <a:r>
              <a:rPr lang="tr-TR" sz="2000" dirty="0" err="1">
                <a:effectLst/>
                <a:ea typeface="Times New Roman" panose="02020603050405020304" pitchFamily="18" charset="0"/>
              </a:rPr>
              <a:t>have</a:t>
            </a:r>
            <a:r>
              <a:rPr lang="tr-TR" sz="2000" dirty="0">
                <a:effectLst/>
                <a:ea typeface="Times New Roman" panose="02020603050405020304" pitchFamily="18" charset="0"/>
              </a:rPr>
              <a:t> </a:t>
            </a:r>
            <a:r>
              <a:rPr lang="tr-TR" sz="2000" dirty="0" err="1">
                <a:effectLst/>
                <a:ea typeface="Times New Roman" panose="02020603050405020304" pitchFamily="18" charset="0"/>
              </a:rPr>
              <a:t>access</a:t>
            </a:r>
            <a:r>
              <a:rPr lang="tr-TR" sz="2000" dirty="0">
                <a:effectLst/>
                <a:ea typeface="Times New Roman" panose="02020603050405020304" pitchFamily="18" charset="0"/>
              </a:rPr>
              <a:t> </a:t>
            </a:r>
            <a:r>
              <a:rPr lang="tr-TR" sz="2000" dirty="0" err="1">
                <a:effectLst/>
                <a:ea typeface="Times New Roman" panose="02020603050405020304" pitchFamily="18" charset="0"/>
              </a:rPr>
              <a:t>to</a:t>
            </a:r>
            <a:r>
              <a:rPr lang="tr-TR" sz="2000" dirty="0">
                <a:effectLst/>
                <a:ea typeface="Times New Roman" panose="02020603050405020304" pitchFamily="18" charset="0"/>
              </a:rPr>
              <a:t> safer, </a:t>
            </a:r>
            <a:r>
              <a:rPr lang="tr-TR" sz="2000" dirty="0" err="1">
                <a:effectLst/>
                <a:ea typeface="Times New Roman" panose="02020603050405020304" pitchFamily="18" charset="0"/>
              </a:rPr>
              <a:t>more</a:t>
            </a:r>
            <a:r>
              <a:rPr lang="tr-TR" sz="2000" dirty="0">
                <a:effectLst/>
                <a:ea typeface="Times New Roman" panose="02020603050405020304" pitchFamily="18" charset="0"/>
              </a:rPr>
              <a:t> </a:t>
            </a:r>
            <a:r>
              <a:rPr lang="tr-TR" sz="2000" dirty="0" err="1">
                <a:effectLst/>
                <a:ea typeface="Times New Roman" panose="02020603050405020304" pitchFamily="18" charset="0"/>
              </a:rPr>
              <a:t>nutritious</a:t>
            </a:r>
            <a:r>
              <a:rPr lang="tr-TR" sz="2000" dirty="0">
                <a:effectLst/>
                <a:ea typeface="Times New Roman" panose="02020603050405020304" pitchFamily="18" charset="0"/>
              </a:rPr>
              <a:t> </a:t>
            </a:r>
            <a:r>
              <a:rPr lang="tr-TR" sz="2000" dirty="0" err="1">
                <a:effectLst/>
                <a:ea typeface="Times New Roman" panose="02020603050405020304" pitchFamily="18" charset="0"/>
              </a:rPr>
              <a:t>and</a:t>
            </a:r>
            <a:r>
              <a:rPr lang="tr-TR" sz="2000" dirty="0">
                <a:effectLst/>
                <a:ea typeface="Times New Roman" panose="02020603050405020304" pitchFamily="18" charset="0"/>
              </a:rPr>
              <a:t> </a:t>
            </a:r>
            <a:r>
              <a:rPr lang="tr-TR" sz="2000" dirty="0" err="1">
                <a:effectLst/>
                <a:ea typeface="Times New Roman" panose="02020603050405020304" pitchFamily="18" charset="0"/>
              </a:rPr>
              <a:t>sufficient</a:t>
            </a:r>
            <a:r>
              <a:rPr lang="tr-TR" sz="2000" dirty="0">
                <a:effectLst/>
                <a:ea typeface="Times New Roman" panose="02020603050405020304" pitchFamily="18" charset="0"/>
              </a:rPr>
              <a:t> </a:t>
            </a:r>
            <a:r>
              <a:rPr lang="tr-TR" sz="2000" dirty="0" err="1">
                <a:effectLst/>
                <a:ea typeface="Times New Roman" panose="02020603050405020304" pitchFamily="18" charset="0"/>
              </a:rPr>
              <a:t>food</a:t>
            </a:r>
            <a:r>
              <a:rPr lang="tr-TR" sz="2000" dirty="0">
                <a:effectLst/>
                <a:ea typeface="Times New Roman" panose="02020603050405020304" pitchFamily="18" charset="0"/>
              </a:rPr>
              <a:t>, </a:t>
            </a:r>
            <a:r>
              <a:rPr lang="tr-TR" sz="2000" dirty="0" err="1">
                <a:effectLst/>
                <a:ea typeface="Times New Roman" panose="02020603050405020304" pitchFamily="18" charset="0"/>
              </a:rPr>
              <a:t>especially</a:t>
            </a:r>
            <a:r>
              <a:rPr lang="tr-TR" sz="2000" dirty="0">
                <a:effectLst/>
                <a:ea typeface="Times New Roman" panose="02020603050405020304" pitchFamily="18" charset="0"/>
              </a:rPr>
              <a:t> </a:t>
            </a:r>
            <a:r>
              <a:rPr lang="tr-TR" sz="2000" dirty="0" err="1">
                <a:effectLst/>
                <a:ea typeface="Times New Roman" panose="02020603050405020304" pitchFamily="18" charset="0"/>
              </a:rPr>
              <a:t>ensuring</a:t>
            </a:r>
            <a:r>
              <a:rPr lang="tr-TR" sz="2000" dirty="0">
                <a:effectLst/>
                <a:ea typeface="Times New Roman" panose="02020603050405020304" pitchFamily="18" charset="0"/>
              </a:rPr>
              <a:t> </a:t>
            </a:r>
            <a:r>
              <a:rPr lang="tr-TR" sz="2000" dirty="0" err="1">
                <a:effectLst/>
                <a:ea typeface="Times New Roman" panose="02020603050405020304" pitchFamily="18" charset="0"/>
              </a:rPr>
              <a:t>the</a:t>
            </a:r>
            <a:r>
              <a:rPr lang="tr-TR" sz="2000" dirty="0">
                <a:effectLst/>
                <a:ea typeface="Times New Roman" panose="02020603050405020304" pitchFamily="18" charset="0"/>
              </a:rPr>
              <a:t> </a:t>
            </a:r>
            <a:r>
              <a:rPr lang="tr-TR" sz="2000" dirty="0" err="1">
                <a:effectLst/>
                <a:ea typeface="Times New Roman" panose="02020603050405020304" pitchFamily="18" charset="0"/>
              </a:rPr>
              <a:t>safety</a:t>
            </a:r>
            <a:r>
              <a:rPr lang="tr-TR" sz="2000" dirty="0">
                <a:effectLst/>
                <a:ea typeface="Times New Roman" panose="02020603050405020304" pitchFamily="18" charset="0"/>
              </a:rPr>
              <a:t> of </a:t>
            </a:r>
            <a:r>
              <a:rPr lang="tr-TR" sz="2000" dirty="0" err="1">
                <a:effectLst/>
                <a:ea typeface="Times New Roman" panose="02020603050405020304" pitchFamily="18" charset="0"/>
              </a:rPr>
              <a:t>pregnant</a:t>
            </a:r>
            <a:r>
              <a:rPr lang="tr-TR" sz="2000" dirty="0">
                <a:effectLst/>
                <a:ea typeface="Times New Roman" panose="02020603050405020304" pitchFamily="18" charset="0"/>
              </a:rPr>
              <a:t> </a:t>
            </a:r>
            <a:r>
              <a:rPr lang="tr-TR" sz="2000" dirty="0" err="1">
                <a:effectLst/>
                <a:ea typeface="Times New Roman" panose="02020603050405020304" pitchFamily="18" charset="0"/>
              </a:rPr>
              <a:t>women</a:t>
            </a:r>
            <a:r>
              <a:rPr lang="tr-TR" sz="2000" dirty="0">
                <a:effectLst/>
                <a:ea typeface="Times New Roman" panose="02020603050405020304" pitchFamily="18" charset="0"/>
              </a:rPr>
              <a:t> </a:t>
            </a:r>
            <a:r>
              <a:rPr lang="tr-TR" sz="2000" dirty="0" err="1">
                <a:effectLst/>
                <a:ea typeface="Times New Roman" panose="02020603050405020304" pitchFamily="18" charset="0"/>
              </a:rPr>
              <a:t>and</a:t>
            </a:r>
            <a:r>
              <a:rPr lang="tr-TR" sz="2000" dirty="0">
                <a:effectLst/>
                <a:ea typeface="Times New Roman" panose="02020603050405020304" pitchFamily="18" charset="0"/>
              </a:rPr>
              <a:t> </a:t>
            </a:r>
            <a:r>
              <a:rPr lang="tr-TR" sz="2000" dirty="0" err="1">
                <a:effectLst/>
                <a:ea typeface="Times New Roman" panose="02020603050405020304" pitchFamily="18" charset="0"/>
              </a:rPr>
              <a:t>breastfeeding</a:t>
            </a:r>
            <a:r>
              <a:rPr lang="tr-TR" sz="2000" dirty="0">
                <a:effectLst/>
                <a:ea typeface="Times New Roman" panose="02020603050405020304" pitchFamily="18" charset="0"/>
              </a:rPr>
              <a:t> </a:t>
            </a:r>
            <a:r>
              <a:rPr lang="tr-TR" sz="2000" dirty="0" err="1">
                <a:effectLst/>
                <a:ea typeface="Times New Roman" panose="02020603050405020304" pitchFamily="18" charset="0"/>
              </a:rPr>
              <a:t>mothers</a:t>
            </a:r>
            <a:r>
              <a:rPr lang="tr-TR" sz="2000" dirty="0">
                <a:effectLst/>
                <a:ea typeface="Times New Roman" panose="02020603050405020304" pitchFamily="18" charset="0"/>
              </a:rPr>
              <a:t>, </a:t>
            </a:r>
            <a:r>
              <a:rPr lang="tr-TR" sz="2000" dirty="0" err="1">
                <a:effectLst/>
                <a:ea typeface="Times New Roman" panose="02020603050405020304" pitchFamily="18" charset="0"/>
              </a:rPr>
              <a:t>ensure</a:t>
            </a:r>
            <a:r>
              <a:rPr lang="tr-TR" sz="2000" dirty="0">
                <a:effectLst/>
                <a:ea typeface="Times New Roman" panose="02020603050405020304" pitchFamily="18" charset="0"/>
              </a:rPr>
              <a:t> </a:t>
            </a:r>
            <a:r>
              <a:rPr lang="tr-TR" sz="2000" dirty="0" err="1">
                <a:effectLst/>
                <a:ea typeface="Times New Roman" panose="02020603050405020304" pitchFamily="18" charset="0"/>
              </a:rPr>
              <a:t>accessibility</a:t>
            </a:r>
            <a:r>
              <a:rPr lang="tr-TR" sz="2000" dirty="0">
                <a:effectLst/>
                <a:ea typeface="Times New Roman" panose="02020603050405020304" pitchFamily="18" charset="0"/>
              </a:rPr>
              <a:t> of </a:t>
            </a:r>
            <a:r>
              <a:rPr lang="tr-TR" sz="2000" dirty="0" err="1">
                <a:effectLst/>
                <a:ea typeface="Times New Roman" panose="02020603050405020304" pitchFamily="18" charset="0"/>
              </a:rPr>
              <a:t>health</a:t>
            </a:r>
            <a:r>
              <a:rPr lang="tr-TR" sz="2000" dirty="0">
                <a:effectLst/>
                <a:ea typeface="Times New Roman" panose="02020603050405020304" pitchFamily="18" charset="0"/>
              </a:rPr>
              <a:t> </a:t>
            </a:r>
            <a:r>
              <a:rPr lang="tr-TR" sz="2000" dirty="0" err="1">
                <a:effectLst/>
                <a:ea typeface="Times New Roman" panose="02020603050405020304" pitchFamily="18" charset="0"/>
              </a:rPr>
              <a:t>services</a:t>
            </a:r>
            <a:r>
              <a:rPr lang="tr-TR" sz="2000" dirty="0">
                <a:effectLst/>
                <a:ea typeface="Times New Roman" panose="02020603050405020304" pitchFamily="18" charset="0"/>
              </a:rPr>
              <a:t>, </a:t>
            </a:r>
            <a:r>
              <a:rPr lang="tr-TR" sz="2000" dirty="0" err="1">
                <a:effectLst/>
                <a:ea typeface="Times New Roman" panose="02020603050405020304" pitchFamily="18" charset="0"/>
              </a:rPr>
              <a:t>prevent</a:t>
            </a:r>
            <a:r>
              <a:rPr lang="tr-TR" sz="2000" dirty="0">
                <a:effectLst/>
                <a:ea typeface="Times New Roman" panose="02020603050405020304" pitchFamily="18" charset="0"/>
              </a:rPr>
              <a:t> </a:t>
            </a:r>
            <a:r>
              <a:rPr lang="tr-TR" sz="2000" dirty="0" err="1">
                <a:effectLst/>
                <a:ea typeface="Times New Roman" panose="02020603050405020304" pitchFamily="18" charset="0"/>
              </a:rPr>
              <a:t>child</a:t>
            </a:r>
            <a:r>
              <a:rPr lang="tr-TR" sz="2000" dirty="0">
                <a:effectLst/>
                <a:ea typeface="Times New Roman" panose="02020603050405020304" pitchFamily="18" charset="0"/>
              </a:rPr>
              <a:t> </a:t>
            </a:r>
            <a:r>
              <a:rPr lang="tr-TR" sz="2000" dirty="0" err="1">
                <a:effectLst/>
                <a:ea typeface="Times New Roman" panose="02020603050405020304" pitchFamily="18" charset="0"/>
              </a:rPr>
              <a:t>marriages</a:t>
            </a:r>
            <a:r>
              <a:rPr lang="tr-TR" sz="2000" dirty="0">
                <a:effectLst/>
                <a:ea typeface="Times New Roman" panose="02020603050405020304" pitchFamily="18" charset="0"/>
              </a:rPr>
              <a:t> </a:t>
            </a:r>
            <a:r>
              <a:rPr lang="tr-TR" sz="2000" dirty="0" err="1">
                <a:effectLst/>
                <a:ea typeface="Times New Roman" panose="02020603050405020304" pitchFamily="18" charset="0"/>
              </a:rPr>
              <a:t>by</a:t>
            </a:r>
            <a:r>
              <a:rPr lang="tr-TR" sz="2000" dirty="0">
                <a:effectLst/>
                <a:ea typeface="Times New Roman" panose="02020603050405020304" pitchFamily="18" charset="0"/>
              </a:rPr>
              <a:t> </a:t>
            </a:r>
            <a:r>
              <a:rPr lang="tr-TR" sz="2000" dirty="0" err="1">
                <a:effectLst/>
                <a:ea typeface="Times New Roman" panose="02020603050405020304" pitchFamily="18" charset="0"/>
              </a:rPr>
              <a:t>ensuring</a:t>
            </a:r>
            <a:r>
              <a:rPr lang="tr-TR" sz="2000" dirty="0">
                <a:effectLst/>
                <a:ea typeface="Times New Roman" panose="02020603050405020304" pitchFamily="18" charset="0"/>
              </a:rPr>
              <a:t> </a:t>
            </a:r>
            <a:r>
              <a:rPr lang="tr-TR" sz="2000" dirty="0" err="1">
                <a:effectLst/>
                <a:ea typeface="Times New Roman" panose="02020603050405020304" pitchFamily="18" charset="0"/>
              </a:rPr>
              <a:t>that</a:t>
            </a:r>
            <a:r>
              <a:rPr lang="tr-TR" sz="2000" dirty="0">
                <a:effectLst/>
                <a:ea typeface="Times New Roman" panose="02020603050405020304" pitchFamily="18" charset="0"/>
              </a:rPr>
              <a:t> </a:t>
            </a:r>
            <a:r>
              <a:rPr lang="tr-TR" sz="2000" dirty="0" err="1">
                <a:effectLst/>
                <a:ea typeface="Times New Roman" panose="02020603050405020304" pitchFamily="18" charset="0"/>
              </a:rPr>
              <a:t>girls</a:t>
            </a:r>
            <a:r>
              <a:rPr lang="tr-TR" sz="2000" dirty="0">
                <a:effectLst/>
                <a:ea typeface="Times New Roman" panose="02020603050405020304" pitchFamily="18" charset="0"/>
              </a:rPr>
              <a:t> </a:t>
            </a:r>
            <a:r>
              <a:rPr lang="tr-TR" sz="2000" dirty="0" err="1">
                <a:effectLst/>
                <a:ea typeface="Times New Roman" panose="02020603050405020304" pitchFamily="18" charset="0"/>
              </a:rPr>
              <a:t>go</a:t>
            </a:r>
            <a:r>
              <a:rPr lang="tr-TR" sz="2000" dirty="0">
                <a:effectLst/>
                <a:ea typeface="Times New Roman" panose="02020603050405020304" pitchFamily="18" charset="0"/>
              </a:rPr>
              <a:t> </a:t>
            </a:r>
            <a:r>
              <a:rPr lang="tr-TR" sz="2000" dirty="0" err="1">
                <a:effectLst/>
                <a:ea typeface="Times New Roman" panose="02020603050405020304" pitchFamily="18" charset="0"/>
              </a:rPr>
              <a:t>to</a:t>
            </a:r>
            <a:r>
              <a:rPr lang="tr-TR" sz="2000" dirty="0">
                <a:effectLst/>
                <a:ea typeface="Times New Roman" panose="02020603050405020304" pitchFamily="18" charset="0"/>
              </a:rPr>
              <a:t> </a:t>
            </a:r>
            <a:r>
              <a:rPr lang="tr-TR" sz="2000" dirty="0" err="1">
                <a:effectLst/>
                <a:ea typeface="Times New Roman" panose="02020603050405020304" pitchFamily="18" charset="0"/>
              </a:rPr>
              <a:t>school</a:t>
            </a:r>
            <a:r>
              <a:rPr lang="tr-TR" sz="2000" dirty="0">
                <a:effectLst/>
                <a:ea typeface="Times New Roman" panose="02020603050405020304" pitchFamily="18" charset="0"/>
              </a:rPr>
              <a:t>, </a:t>
            </a:r>
            <a:r>
              <a:rPr lang="tr-TR" sz="2000" dirty="0" err="1">
                <a:effectLst/>
                <a:ea typeface="Times New Roman" panose="02020603050405020304" pitchFamily="18" charset="0"/>
              </a:rPr>
              <a:t>prevent</a:t>
            </a:r>
            <a:r>
              <a:rPr lang="tr-TR" sz="2000" dirty="0">
                <a:effectLst/>
                <a:ea typeface="Times New Roman" panose="02020603050405020304" pitchFamily="18" charset="0"/>
              </a:rPr>
              <a:t> </a:t>
            </a:r>
            <a:r>
              <a:rPr lang="tr-TR" sz="2000" dirty="0" err="1">
                <a:effectLst/>
                <a:ea typeface="Times New Roman" panose="02020603050405020304" pitchFamily="18" charset="0"/>
              </a:rPr>
              <a:t>early</a:t>
            </a:r>
            <a:r>
              <a:rPr lang="tr-TR" sz="2000" dirty="0">
                <a:effectLst/>
                <a:ea typeface="Times New Roman" panose="02020603050405020304" pitchFamily="18" charset="0"/>
              </a:rPr>
              <a:t> </a:t>
            </a:r>
            <a:r>
              <a:rPr lang="tr-TR" sz="2000" dirty="0" err="1">
                <a:effectLst/>
                <a:ea typeface="Times New Roman" panose="02020603050405020304" pitchFamily="18" charset="0"/>
              </a:rPr>
              <a:t>births</a:t>
            </a:r>
            <a:r>
              <a:rPr lang="tr-TR" sz="2000" dirty="0">
                <a:effectLst/>
                <a:ea typeface="Times New Roman" panose="02020603050405020304" pitchFamily="18" charset="0"/>
              </a:rPr>
              <a:t>, </a:t>
            </a:r>
            <a:r>
              <a:rPr lang="tr-TR" sz="2000" dirty="0" err="1">
                <a:effectLst/>
                <a:ea typeface="Times New Roman" panose="02020603050405020304" pitchFamily="18" charset="0"/>
              </a:rPr>
              <a:t>achieve</a:t>
            </a:r>
            <a:r>
              <a:rPr lang="tr-TR" sz="2000" dirty="0">
                <a:effectLst/>
                <a:ea typeface="Times New Roman" panose="02020603050405020304" pitchFamily="18" charset="0"/>
              </a:rPr>
              <a:t> </a:t>
            </a:r>
            <a:r>
              <a:rPr lang="tr-TR" sz="2000" dirty="0" err="1">
                <a:effectLst/>
                <a:ea typeface="Times New Roman" panose="02020603050405020304" pitchFamily="18" charset="0"/>
              </a:rPr>
              <a:t>gender</a:t>
            </a:r>
            <a:r>
              <a:rPr lang="tr-TR" sz="2000" dirty="0">
                <a:effectLst/>
                <a:ea typeface="Times New Roman" panose="02020603050405020304" pitchFamily="18" charset="0"/>
              </a:rPr>
              <a:t> </a:t>
            </a:r>
            <a:r>
              <a:rPr lang="tr-TR" sz="2000" dirty="0" err="1">
                <a:effectLst/>
                <a:ea typeface="Times New Roman" panose="02020603050405020304" pitchFamily="18" charset="0"/>
              </a:rPr>
              <a:t>equality</a:t>
            </a:r>
            <a:r>
              <a:rPr lang="tr-TR" sz="2000" dirty="0">
                <a:effectLst/>
                <a:ea typeface="Times New Roman" panose="02020603050405020304" pitchFamily="18" charset="0"/>
              </a:rPr>
              <a:t> as </a:t>
            </a:r>
            <a:r>
              <a:rPr lang="tr-TR" sz="2000" dirty="0" err="1">
                <a:effectLst/>
                <a:ea typeface="Times New Roman" panose="02020603050405020304" pitchFamily="18" charset="0"/>
              </a:rPr>
              <a:t>part</a:t>
            </a:r>
            <a:r>
              <a:rPr lang="tr-TR" sz="2000" dirty="0">
                <a:effectLst/>
                <a:ea typeface="Times New Roman" panose="02020603050405020304" pitchFamily="18" charset="0"/>
              </a:rPr>
              <a:t> of </a:t>
            </a:r>
            <a:r>
              <a:rPr lang="tr-TR" sz="2000" dirty="0" err="1">
                <a:effectLst/>
                <a:ea typeface="Times New Roman" panose="02020603050405020304" pitchFamily="18" charset="0"/>
              </a:rPr>
              <a:t>the</a:t>
            </a:r>
            <a:r>
              <a:rPr lang="tr-TR" sz="2000" dirty="0">
                <a:effectLst/>
                <a:ea typeface="Times New Roman" panose="02020603050405020304" pitchFamily="18" charset="0"/>
              </a:rPr>
              <a:t> 5th </a:t>
            </a:r>
            <a:r>
              <a:rPr lang="tr-TR" sz="2000" dirty="0" err="1">
                <a:effectLst/>
                <a:ea typeface="Times New Roman" panose="02020603050405020304" pitchFamily="18" charset="0"/>
              </a:rPr>
              <a:t>Sustainable</a:t>
            </a:r>
            <a:r>
              <a:rPr lang="tr-TR" sz="2000" dirty="0">
                <a:effectLst/>
                <a:ea typeface="Times New Roman" panose="02020603050405020304" pitchFamily="18" charset="0"/>
              </a:rPr>
              <a:t> Development </a:t>
            </a:r>
            <a:r>
              <a:rPr lang="tr-TR" sz="2000" dirty="0" err="1">
                <a:effectLst/>
                <a:ea typeface="Times New Roman" panose="02020603050405020304" pitchFamily="18" charset="0"/>
              </a:rPr>
              <a:t>Goal</a:t>
            </a:r>
            <a:r>
              <a:rPr lang="tr-TR" sz="2000" dirty="0">
                <a:effectLst/>
                <a:ea typeface="Times New Roman" panose="02020603050405020304" pitchFamily="18" charset="0"/>
              </a:rPr>
              <a:t>, </a:t>
            </a:r>
            <a:r>
              <a:rPr lang="tr-TR" sz="2000" dirty="0" err="1">
                <a:effectLst/>
                <a:ea typeface="Times New Roman" panose="02020603050405020304" pitchFamily="18" charset="0"/>
              </a:rPr>
              <a:t>and</a:t>
            </a:r>
            <a:r>
              <a:rPr lang="tr-TR" sz="2000" dirty="0">
                <a:effectLst/>
                <a:ea typeface="Times New Roman" panose="02020603050405020304" pitchFamily="18" charset="0"/>
              </a:rPr>
              <a:t> </a:t>
            </a:r>
            <a:r>
              <a:rPr lang="tr-TR" sz="2000" dirty="0" err="1">
                <a:effectLst/>
                <a:ea typeface="Times New Roman" panose="02020603050405020304" pitchFamily="18" charset="0"/>
              </a:rPr>
              <a:t>empower</a:t>
            </a:r>
            <a:r>
              <a:rPr lang="tr-TR" sz="2000" dirty="0">
                <a:effectLst/>
                <a:ea typeface="Times New Roman" panose="02020603050405020304" pitchFamily="18" charset="0"/>
              </a:rPr>
              <a:t> </a:t>
            </a:r>
            <a:r>
              <a:rPr lang="tr-TR" sz="2000" dirty="0" err="1">
                <a:effectLst/>
                <a:ea typeface="Times New Roman" panose="02020603050405020304" pitchFamily="18" charset="0"/>
              </a:rPr>
              <a:t>all</a:t>
            </a:r>
            <a:r>
              <a:rPr lang="tr-TR" sz="2000" dirty="0">
                <a:effectLst/>
                <a:ea typeface="Times New Roman" panose="02020603050405020304" pitchFamily="18" charset="0"/>
              </a:rPr>
              <a:t> </a:t>
            </a:r>
            <a:r>
              <a:rPr lang="tr-TR" sz="2000" dirty="0" err="1">
                <a:effectLst/>
                <a:ea typeface="Times New Roman" panose="02020603050405020304" pitchFamily="18" charset="0"/>
              </a:rPr>
              <a:t>women</a:t>
            </a:r>
            <a:r>
              <a:rPr lang="tr-TR" sz="2000" dirty="0">
                <a:effectLst/>
                <a:ea typeface="Times New Roman" panose="02020603050405020304" pitchFamily="18" charset="0"/>
              </a:rPr>
              <a:t> </a:t>
            </a:r>
            <a:r>
              <a:rPr lang="tr-TR" sz="2000" dirty="0" err="1">
                <a:effectLst/>
                <a:ea typeface="Times New Roman" panose="02020603050405020304" pitchFamily="18" charset="0"/>
              </a:rPr>
              <a:t>and</a:t>
            </a:r>
            <a:r>
              <a:rPr lang="tr-TR" sz="2000" dirty="0">
                <a:effectLst/>
                <a:ea typeface="Times New Roman" panose="02020603050405020304" pitchFamily="18" charset="0"/>
              </a:rPr>
              <a:t> </a:t>
            </a:r>
            <a:r>
              <a:rPr lang="tr-TR" sz="2000" dirty="0" err="1">
                <a:effectLst/>
                <a:ea typeface="Times New Roman" panose="02020603050405020304" pitchFamily="18" charset="0"/>
              </a:rPr>
              <a:t>girls</a:t>
            </a:r>
            <a:r>
              <a:rPr lang="tr-TR" sz="2000" dirty="0">
                <a:effectLst/>
                <a:ea typeface="Times New Roman" panose="02020603050405020304" pitchFamily="18" charset="0"/>
              </a:rPr>
              <a:t>, </a:t>
            </a:r>
            <a:r>
              <a:rPr lang="tr-TR" sz="2000" dirty="0" err="1">
                <a:effectLst/>
                <a:ea typeface="Times New Roman" panose="02020603050405020304" pitchFamily="18" charset="0"/>
              </a:rPr>
              <a:t>ensuring</a:t>
            </a:r>
            <a:r>
              <a:rPr lang="tr-TR" sz="2000" dirty="0">
                <a:effectLst/>
                <a:ea typeface="Times New Roman" panose="02020603050405020304" pitchFamily="18" charset="0"/>
              </a:rPr>
              <a:t> </a:t>
            </a:r>
            <a:r>
              <a:rPr lang="tr-TR" sz="2000" dirty="0" err="1">
                <a:effectLst/>
                <a:ea typeface="Times New Roman" panose="02020603050405020304" pitchFamily="18" charset="0"/>
              </a:rPr>
              <a:t>that</a:t>
            </a:r>
            <a:r>
              <a:rPr lang="tr-TR" sz="2000" dirty="0">
                <a:effectLst/>
                <a:ea typeface="Times New Roman" panose="02020603050405020304" pitchFamily="18" charset="0"/>
              </a:rPr>
              <a:t> </a:t>
            </a:r>
            <a:r>
              <a:rPr lang="tr-TR" sz="2000" dirty="0" err="1">
                <a:effectLst/>
                <a:ea typeface="Times New Roman" panose="02020603050405020304" pitchFamily="18" charset="0"/>
              </a:rPr>
              <a:t>women</a:t>
            </a:r>
            <a:r>
              <a:rPr lang="tr-TR" sz="2000" dirty="0">
                <a:effectLst/>
                <a:ea typeface="Times New Roman" panose="02020603050405020304" pitchFamily="18" charset="0"/>
              </a:rPr>
              <a:t> </a:t>
            </a:r>
            <a:r>
              <a:rPr lang="tr-TR" sz="2000" dirty="0" err="1">
                <a:effectLst/>
                <a:ea typeface="Times New Roman" panose="02020603050405020304" pitchFamily="18" charset="0"/>
              </a:rPr>
              <a:t>take</a:t>
            </a:r>
            <a:r>
              <a:rPr lang="tr-TR" sz="2000" dirty="0">
                <a:effectLst/>
                <a:ea typeface="Times New Roman" panose="02020603050405020304" pitchFamily="18" charset="0"/>
              </a:rPr>
              <a:t> </a:t>
            </a:r>
            <a:r>
              <a:rPr lang="tr-TR" sz="2000" dirty="0" err="1">
                <a:effectLst/>
                <a:ea typeface="Times New Roman" panose="02020603050405020304" pitchFamily="18" charset="0"/>
              </a:rPr>
              <a:t>part</a:t>
            </a:r>
            <a:r>
              <a:rPr lang="tr-TR" sz="2000" dirty="0">
                <a:effectLst/>
                <a:ea typeface="Times New Roman" panose="02020603050405020304" pitchFamily="18" charset="0"/>
              </a:rPr>
              <a:t> in </a:t>
            </a:r>
            <a:r>
              <a:rPr lang="tr-TR" sz="2000" dirty="0" err="1">
                <a:effectLst/>
                <a:ea typeface="Times New Roman" panose="02020603050405020304" pitchFamily="18" charset="0"/>
              </a:rPr>
              <a:t>government</a:t>
            </a:r>
            <a:r>
              <a:rPr lang="tr-TR" sz="2000" dirty="0">
                <a:effectLst/>
                <a:ea typeface="Times New Roman" panose="02020603050405020304" pitchFamily="18" charset="0"/>
              </a:rPr>
              <a:t>, </a:t>
            </a:r>
            <a:r>
              <a:rPr lang="tr-TR" sz="2000" dirty="0" err="1">
                <a:effectLst/>
                <a:ea typeface="Times New Roman" panose="02020603050405020304" pitchFamily="18" charset="0"/>
              </a:rPr>
              <a:t>remove</a:t>
            </a:r>
            <a:r>
              <a:rPr lang="tr-TR" sz="2000" dirty="0">
                <a:effectLst/>
                <a:ea typeface="Times New Roman" panose="02020603050405020304" pitchFamily="18" charset="0"/>
              </a:rPr>
              <a:t> </a:t>
            </a:r>
            <a:r>
              <a:rPr lang="tr-TR" sz="2000" dirty="0" err="1">
                <a:effectLst/>
                <a:ea typeface="Times New Roman" panose="02020603050405020304" pitchFamily="18" charset="0"/>
              </a:rPr>
              <a:t>quota</a:t>
            </a:r>
            <a:r>
              <a:rPr lang="tr-TR" sz="2000" dirty="0">
                <a:effectLst/>
                <a:ea typeface="Times New Roman" panose="02020603050405020304" pitchFamily="18" charset="0"/>
              </a:rPr>
              <a:t> </a:t>
            </a:r>
            <a:r>
              <a:rPr lang="tr-TR" sz="2000" dirty="0" err="1">
                <a:effectLst/>
                <a:ea typeface="Times New Roman" panose="02020603050405020304" pitchFamily="18" charset="0"/>
              </a:rPr>
              <a:t>practices</a:t>
            </a:r>
            <a:r>
              <a:rPr lang="tr-TR" sz="2000" dirty="0">
                <a:effectLst/>
                <a:ea typeface="Times New Roman" panose="02020603050405020304" pitchFamily="18" charset="0"/>
              </a:rPr>
              <a:t> </a:t>
            </a:r>
            <a:r>
              <a:rPr lang="tr-TR" sz="2000" dirty="0" err="1">
                <a:effectLst/>
                <a:ea typeface="Times New Roman" panose="02020603050405020304" pitchFamily="18" charset="0"/>
              </a:rPr>
              <a:t>so</a:t>
            </a:r>
            <a:r>
              <a:rPr lang="tr-TR" sz="2000" dirty="0">
                <a:effectLst/>
                <a:ea typeface="Times New Roman" panose="02020603050405020304" pitchFamily="18" charset="0"/>
              </a:rPr>
              <a:t> </a:t>
            </a:r>
            <a:r>
              <a:rPr lang="tr-TR" sz="2000" dirty="0" err="1">
                <a:effectLst/>
                <a:ea typeface="Times New Roman" panose="02020603050405020304" pitchFamily="18" charset="0"/>
              </a:rPr>
              <a:t>that</a:t>
            </a:r>
            <a:r>
              <a:rPr lang="tr-TR" sz="2000" dirty="0">
                <a:effectLst/>
                <a:ea typeface="Times New Roman" panose="02020603050405020304" pitchFamily="18" charset="0"/>
              </a:rPr>
              <a:t> </a:t>
            </a:r>
            <a:r>
              <a:rPr lang="tr-TR" sz="2000" dirty="0" err="1">
                <a:effectLst/>
                <a:ea typeface="Times New Roman" panose="02020603050405020304" pitchFamily="18" charset="0"/>
              </a:rPr>
              <a:t>there</a:t>
            </a:r>
            <a:r>
              <a:rPr lang="tr-TR" sz="2000" dirty="0">
                <a:effectLst/>
                <a:ea typeface="Times New Roman" panose="02020603050405020304" pitchFamily="18" charset="0"/>
              </a:rPr>
              <a:t> </a:t>
            </a:r>
            <a:r>
              <a:rPr lang="tr-TR" sz="2000" dirty="0" err="1">
                <a:effectLst/>
                <a:ea typeface="Times New Roman" panose="02020603050405020304" pitchFamily="18" charset="0"/>
              </a:rPr>
              <a:t>are</a:t>
            </a:r>
            <a:r>
              <a:rPr lang="tr-TR" sz="2000" dirty="0">
                <a:effectLst/>
                <a:ea typeface="Times New Roman" panose="02020603050405020304" pitchFamily="18" charset="0"/>
              </a:rPr>
              <a:t> </a:t>
            </a:r>
            <a:r>
              <a:rPr lang="tr-TR" sz="2000" dirty="0" err="1">
                <a:effectLst/>
                <a:ea typeface="Times New Roman" panose="02020603050405020304" pitchFamily="18" charset="0"/>
              </a:rPr>
              <a:t>more</a:t>
            </a:r>
            <a:r>
              <a:rPr lang="tr-TR" sz="2000" dirty="0">
                <a:effectLst/>
                <a:ea typeface="Times New Roman" panose="02020603050405020304" pitchFamily="18" charset="0"/>
              </a:rPr>
              <a:t> </a:t>
            </a:r>
            <a:r>
              <a:rPr lang="tr-TR" sz="2000" dirty="0" err="1">
                <a:effectLst/>
                <a:ea typeface="Times New Roman" panose="02020603050405020304" pitchFamily="18" charset="0"/>
              </a:rPr>
              <a:t>female</a:t>
            </a:r>
            <a:r>
              <a:rPr lang="tr-TR" sz="2000" dirty="0">
                <a:effectLst/>
                <a:ea typeface="Times New Roman" panose="02020603050405020304" pitchFamily="18" charset="0"/>
              </a:rPr>
              <a:t> </a:t>
            </a:r>
            <a:r>
              <a:rPr lang="tr-TR" sz="2000" dirty="0" err="1">
                <a:effectLst/>
                <a:ea typeface="Times New Roman" panose="02020603050405020304" pitchFamily="18" charset="0"/>
              </a:rPr>
              <a:t>representatives</a:t>
            </a:r>
            <a:r>
              <a:rPr lang="tr-TR" sz="2000" dirty="0">
                <a:effectLst/>
                <a:ea typeface="Times New Roman" panose="02020603050405020304" pitchFamily="18" charset="0"/>
              </a:rPr>
              <a:t> in </a:t>
            </a:r>
            <a:r>
              <a:rPr lang="tr-TR" sz="2000" dirty="0" err="1">
                <a:effectLst/>
                <a:ea typeface="Times New Roman" panose="02020603050405020304" pitchFamily="18" charset="0"/>
              </a:rPr>
              <a:t>parliament</a:t>
            </a:r>
            <a:r>
              <a:rPr lang="tr-TR" sz="2000" dirty="0">
                <a:effectLst/>
                <a:ea typeface="Times New Roman" panose="02020603050405020304" pitchFamily="18" charset="0"/>
              </a:rPr>
              <a:t>, </a:t>
            </a:r>
            <a:r>
              <a:rPr lang="tr-TR" sz="2000" dirty="0" err="1">
                <a:effectLst/>
                <a:ea typeface="Times New Roman" panose="02020603050405020304" pitchFamily="18" charset="0"/>
              </a:rPr>
              <a:t>ensure</a:t>
            </a:r>
            <a:r>
              <a:rPr lang="tr-TR" sz="2000" dirty="0">
                <a:effectLst/>
                <a:ea typeface="Times New Roman" panose="02020603050405020304" pitchFamily="18" charset="0"/>
              </a:rPr>
              <a:t> </a:t>
            </a:r>
            <a:r>
              <a:rPr lang="tr-TR" sz="2000" dirty="0" err="1">
                <a:effectLst/>
                <a:ea typeface="Times New Roman" panose="02020603050405020304" pitchFamily="18" charset="0"/>
              </a:rPr>
              <a:t>the</a:t>
            </a:r>
            <a:r>
              <a:rPr lang="tr-TR" sz="2000" dirty="0">
                <a:effectLst/>
                <a:ea typeface="Times New Roman" panose="02020603050405020304" pitchFamily="18" charset="0"/>
              </a:rPr>
              <a:t> </a:t>
            </a:r>
            <a:r>
              <a:rPr lang="tr-TR" sz="2000" dirty="0" err="1">
                <a:effectLst/>
                <a:ea typeface="Times New Roman" panose="02020603050405020304" pitchFamily="18" charset="0"/>
              </a:rPr>
              <a:t>use</a:t>
            </a:r>
            <a:r>
              <a:rPr lang="tr-TR" sz="2000" dirty="0">
                <a:effectLst/>
                <a:ea typeface="Times New Roman" panose="02020603050405020304" pitchFamily="18" charset="0"/>
              </a:rPr>
              <a:t> of </a:t>
            </a:r>
            <a:r>
              <a:rPr lang="tr-TR" sz="2000" dirty="0" err="1">
                <a:effectLst/>
                <a:ea typeface="Times New Roman" panose="02020603050405020304" pitchFamily="18" charset="0"/>
              </a:rPr>
              <a:t>information</a:t>
            </a:r>
            <a:r>
              <a:rPr lang="tr-TR" sz="2000" dirty="0">
                <a:effectLst/>
                <a:ea typeface="Times New Roman" panose="02020603050405020304" pitchFamily="18" charset="0"/>
              </a:rPr>
              <a:t> </a:t>
            </a:r>
            <a:r>
              <a:rPr lang="tr-TR" sz="2000" dirty="0" err="1">
                <a:effectLst/>
                <a:ea typeface="Times New Roman" panose="02020603050405020304" pitchFamily="18" charset="0"/>
              </a:rPr>
              <a:t>and</a:t>
            </a:r>
            <a:r>
              <a:rPr lang="tr-TR" sz="2000" dirty="0">
                <a:effectLst/>
                <a:ea typeface="Times New Roman" panose="02020603050405020304" pitchFamily="18" charset="0"/>
              </a:rPr>
              <a:t> </a:t>
            </a:r>
            <a:r>
              <a:rPr lang="tr-TR" sz="2000" dirty="0" err="1">
                <a:effectLst/>
                <a:ea typeface="Times New Roman" panose="02020603050405020304" pitchFamily="18" charset="0"/>
              </a:rPr>
              <a:t>communication</a:t>
            </a:r>
            <a:r>
              <a:rPr lang="tr-TR" sz="2000" dirty="0">
                <a:effectLst/>
                <a:ea typeface="Times New Roman" panose="02020603050405020304" pitchFamily="18" charset="0"/>
              </a:rPr>
              <a:t> </a:t>
            </a:r>
            <a:r>
              <a:rPr lang="tr-TR" sz="2000" dirty="0" err="1">
                <a:effectLst/>
                <a:ea typeface="Times New Roman" panose="02020603050405020304" pitchFamily="18" charset="0"/>
              </a:rPr>
              <a:t>technologies</a:t>
            </a:r>
            <a:r>
              <a:rPr lang="tr-TR" sz="2000" dirty="0">
                <a:effectLst/>
                <a:ea typeface="Times New Roman" panose="02020603050405020304" pitchFamily="18" charset="0"/>
              </a:rPr>
              <a:t> </a:t>
            </a:r>
            <a:r>
              <a:rPr lang="tr-TR" sz="2000" dirty="0" err="1">
                <a:effectLst/>
                <a:ea typeface="Times New Roman" panose="02020603050405020304" pitchFamily="18" charset="0"/>
              </a:rPr>
              <a:t>to</a:t>
            </a:r>
            <a:r>
              <a:rPr lang="tr-TR" sz="2000" dirty="0">
                <a:effectLst/>
                <a:ea typeface="Times New Roman" panose="02020603050405020304" pitchFamily="18" charset="0"/>
              </a:rPr>
              <a:t> </a:t>
            </a:r>
            <a:r>
              <a:rPr lang="tr-TR" sz="2000" dirty="0" err="1">
                <a:effectLst/>
                <a:ea typeface="Times New Roman" panose="02020603050405020304" pitchFamily="18" charset="0"/>
              </a:rPr>
              <a:t>empower</a:t>
            </a:r>
            <a:r>
              <a:rPr lang="tr-TR" sz="2000" dirty="0">
                <a:effectLst/>
                <a:ea typeface="Times New Roman" panose="02020603050405020304" pitchFamily="18" charset="0"/>
              </a:rPr>
              <a:t> </a:t>
            </a:r>
            <a:r>
              <a:rPr lang="tr-TR" sz="2000" dirty="0" err="1">
                <a:effectLst/>
                <a:ea typeface="Times New Roman" panose="02020603050405020304" pitchFamily="18" charset="0"/>
              </a:rPr>
              <a:t>women</a:t>
            </a:r>
            <a:r>
              <a:rPr lang="tr-TR" sz="2000" dirty="0">
                <a:effectLst/>
                <a:ea typeface="Times New Roman" panose="02020603050405020304" pitchFamily="18" charset="0"/>
              </a:rPr>
              <a:t>, it is </a:t>
            </a:r>
            <a:r>
              <a:rPr lang="tr-TR" sz="2000" dirty="0" err="1">
                <a:effectLst/>
                <a:ea typeface="Times New Roman" panose="02020603050405020304" pitchFamily="18" charset="0"/>
              </a:rPr>
              <a:t>estimated</a:t>
            </a:r>
            <a:r>
              <a:rPr lang="tr-TR" sz="2000" dirty="0">
                <a:effectLst/>
                <a:ea typeface="Times New Roman" panose="02020603050405020304" pitchFamily="18" charset="0"/>
              </a:rPr>
              <a:t> </a:t>
            </a:r>
            <a:r>
              <a:rPr lang="tr-TR" sz="2000" dirty="0" err="1">
                <a:effectLst/>
                <a:ea typeface="Times New Roman" panose="02020603050405020304" pitchFamily="18" charset="0"/>
              </a:rPr>
              <a:t>that</a:t>
            </a:r>
            <a:r>
              <a:rPr lang="tr-TR" sz="2000" dirty="0">
                <a:effectLst/>
                <a:ea typeface="Times New Roman" panose="02020603050405020304" pitchFamily="18" charset="0"/>
              </a:rPr>
              <a:t> </a:t>
            </a:r>
            <a:r>
              <a:rPr lang="tr-TR" sz="2000" dirty="0" err="1">
                <a:effectLst/>
                <a:ea typeface="Times New Roman" panose="02020603050405020304" pitchFamily="18" charset="0"/>
              </a:rPr>
              <a:t>there</a:t>
            </a:r>
            <a:r>
              <a:rPr lang="tr-TR" sz="2000" dirty="0">
                <a:effectLst/>
                <a:ea typeface="Times New Roman" panose="02020603050405020304" pitchFamily="18" charset="0"/>
              </a:rPr>
              <a:t> </a:t>
            </a:r>
            <a:r>
              <a:rPr lang="tr-TR" sz="2000" dirty="0" err="1">
                <a:effectLst/>
                <a:ea typeface="Times New Roman" panose="02020603050405020304" pitchFamily="18" charset="0"/>
              </a:rPr>
              <a:t>may</a:t>
            </a:r>
            <a:r>
              <a:rPr lang="tr-TR" sz="2000" dirty="0">
                <a:effectLst/>
                <a:ea typeface="Times New Roman" panose="02020603050405020304" pitchFamily="18" charset="0"/>
              </a:rPr>
              <a:t> be 2 </a:t>
            </a:r>
            <a:r>
              <a:rPr lang="tr-TR" sz="2000" dirty="0" err="1">
                <a:effectLst/>
                <a:ea typeface="Times New Roman" panose="02020603050405020304" pitchFamily="18" charset="0"/>
              </a:rPr>
              <a:t>million</a:t>
            </a:r>
            <a:r>
              <a:rPr lang="tr-TR" sz="2000" dirty="0">
                <a:effectLst/>
                <a:ea typeface="Times New Roman" panose="02020603050405020304" pitchFamily="18" charset="0"/>
              </a:rPr>
              <a:t> </a:t>
            </a:r>
            <a:r>
              <a:rPr lang="tr-TR" sz="2000" dirty="0" err="1">
                <a:effectLst/>
                <a:ea typeface="Times New Roman" panose="02020603050405020304" pitchFamily="18" charset="0"/>
              </a:rPr>
              <a:t>cases</a:t>
            </a:r>
            <a:r>
              <a:rPr lang="tr-TR" sz="2000" dirty="0">
                <a:effectLst/>
                <a:ea typeface="Times New Roman" panose="02020603050405020304" pitchFamily="18" charset="0"/>
              </a:rPr>
              <a:t> of </a:t>
            </a:r>
            <a:r>
              <a:rPr lang="tr-TR" sz="2000" dirty="0" err="1">
                <a:effectLst/>
                <a:ea typeface="Times New Roman" panose="02020603050405020304" pitchFamily="18" charset="0"/>
              </a:rPr>
              <a:t>female</a:t>
            </a:r>
            <a:r>
              <a:rPr lang="tr-TR" sz="2000" dirty="0">
                <a:effectLst/>
                <a:ea typeface="Times New Roman" panose="02020603050405020304" pitchFamily="18" charset="0"/>
              </a:rPr>
              <a:t> </a:t>
            </a:r>
            <a:r>
              <a:rPr lang="tr-TR" sz="2000" dirty="0" err="1">
                <a:effectLst/>
                <a:ea typeface="Times New Roman" panose="02020603050405020304" pitchFamily="18" charset="0"/>
              </a:rPr>
              <a:t>circumcision</a:t>
            </a:r>
            <a:r>
              <a:rPr lang="tr-TR" sz="2000" dirty="0">
                <a:effectLst/>
                <a:ea typeface="Times New Roman" panose="02020603050405020304" pitchFamily="18" charset="0"/>
              </a:rPr>
              <a:t> </a:t>
            </a:r>
            <a:r>
              <a:rPr lang="tr-TR" sz="2000" dirty="0" err="1">
                <a:effectLst/>
                <a:ea typeface="Times New Roman" panose="02020603050405020304" pitchFamily="18" charset="0"/>
              </a:rPr>
              <a:t>and</a:t>
            </a:r>
            <a:r>
              <a:rPr lang="tr-TR" sz="2000" dirty="0">
                <a:effectLst/>
                <a:ea typeface="Times New Roman" panose="02020603050405020304" pitchFamily="18" charset="0"/>
              </a:rPr>
              <a:t> </a:t>
            </a:r>
            <a:r>
              <a:rPr lang="tr-TR" sz="2000" dirty="0" err="1">
                <a:effectLst/>
                <a:ea typeface="Times New Roman" panose="02020603050405020304" pitchFamily="18" charset="0"/>
              </a:rPr>
              <a:t>measures</a:t>
            </a:r>
            <a:r>
              <a:rPr lang="tr-TR" sz="2000" dirty="0">
                <a:effectLst/>
                <a:ea typeface="Times New Roman" panose="02020603050405020304" pitchFamily="18" charset="0"/>
              </a:rPr>
              <a:t> </a:t>
            </a:r>
            <a:r>
              <a:rPr lang="tr-TR" sz="2000" dirty="0" err="1">
                <a:effectLst/>
                <a:ea typeface="Times New Roman" panose="02020603050405020304" pitchFamily="18" charset="0"/>
              </a:rPr>
              <a:t>should</a:t>
            </a:r>
            <a:r>
              <a:rPr lang="tr-TR" sz="2000" dirty="0">
                <a:effectLst/>
                <a:ea typeface="Times New Roman" panose="02020603050405020304" pitchFamily="18" charset="0"/>
              </a:rPr>
              <a:t> be </a:t>
            </a:r>
            <a:r>
              <a:rPr lang="tr-TR" sz="2000" dirty="0" err="1">
                <a:effectLst/>
                <a:ea typeface="Times New Roman" panose="02020603050405020304" pitchFamily="18" charset="0"/>
              </a:rPr>
              <a:t>taken</a:t>
            </a:r>
            <a:r>
              <a:rPr lang="tr-TR" sz="2000" dirty="0">
                <a:effectLst/>
                <a:ea typeface="Times New Roman" panose="02020603050405020304" pitchFamily="18" charset="0"/>
              </a:rPr>
              <a:t>, </a:t>
            </a:r>
            <a:endParaRPr lang="tr-TR" sz="2000" dirty="0"/>
          </a:p>
        </p:txBody>
      </p:sp>
    </p:spTree>
    <p:extLst>
      <p:ext uri="{BB962C8B-B14F-4D97-AF65-F5344CB8AC3E}">
        <p14:creationId xmlns:p14="http://schemas.microsoft.com/office/powerpoint/2010/main" val="1149415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tr-TR" dirty="0"/>
              <a:t>UN WOMEN</a:t>
            </a:r>
          </a:p>
        </p:txBody>
      </p:sp>
      <p:sp>
        <p:nvSpPr>
          <p:cNvPr id="3" name="İçerik Yer Tutucusu 2"/>
          <p:cNvSpPr>
            <a:spLocks noGrp="1"/>
          </p:cNvSpPr>
          <p:nvPr>
            <p:ph idx="1"/>
          </p:nvPr>
        </p:nvSpPr>
        <p:spPr/>
        <p:txBody>
          <a:bodyPr>
            <a:noAutofit/>
          </a:bodyPr>
          <a:lstStyle/>
          <a:p>
            <a:pPr marL="0" indent="0">
              <a:buNone/>
            </a:pPr>
            <a:r>
              <a:rPr lang="tr-TR" sz="1400" dirty="0">
                <a:latin typeface="Times New Roman" pitchFamily="18" charset="0"/>
                <a:cs typeface="Times New Roman" pitchFamily="18" charset="0"/>
              </a:rPr>
              <a:t>     </a:t>
            </a:r>
            <a:r>
              <a:rPr lang="tr-TR" sz="1800" dirty="0" err="1">
                <a:effectLst/>
                <a:latin typeface="Times New Roman" panose="02020603050405020304" pitchFamily="18" charset="0"/>
                <a:ea typeface="Times New Roman" panose="02020603050405020304" pitchFamily="18" charset="0"/>
              </a:rPr>
              <a:t>In</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ensuring</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equal</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access</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to</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clean</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drinking</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water</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special</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attention</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should</a:t>
            </a:r>
            <a:r>
              <a:rPr lang="tr-TR" sz="1800" dirty="0">
                <a:effectLst/>
                <a:latin typeface="Times New Roman" panose="02020603050405020304" pitchFamily="18" charset="0"/>
                <a:ea typeface="Times New Roman" panose="02020603050405020304" pitchFamily="18" charset="0"/>
              </a:rPr>
              <a:t> be </a:t>
            </a:r>
            <a:r>
              <a:rPr lang="tr-TR" sz="1800" dirty="0" err="1">
                <a:effectLst/>
                <a:latin typeface="Times New Roman" panose="02020603050405020304" pitchFamily="18" charset="0"/>
                <a:ea typeface="Times New Roman" panose="02020603050405020304" pitchFamily="18" charset="0"/>
              </a:rPr>
              <a:t>paid</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to</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the</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needs</a:t>
            </a:r>
            <a:r>
              <a:rPr lang="tr-TR" sz="1800" dirty="0">
                <a:effectLst/>
                <a:latin typeface="Times New Roman" panose="02020603050405020304" pitchFamily="18" charset="0"/>
                <a:ea typeface="Times New Roman" panose="02020603050405020304" pitchFamily="18" charset="0"/>
              </a:rPr>
              <a:t> of </a:t>
            </a:r>
            <a:r>
              <a:rPr lang="tr-TR" sz="1800" dirty="0" err="1">
                <a:effectLst/>
                <a:latin typeface="Times New Roman" panose="02020603050405020304" pitchFamily="18" charset="0"/>
                <a:ea typeface="Times New Roman" panose="02020603050405020304" pitchFamily="18" charset="0"/>
              </a:rPr>
              <a:t>women</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and</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girls</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and</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those</a:t>
            </a:r>
            <a:r>
              <a:rPr lang="tr-TR" sz="1800" dirty="0">
                <a:effectLst/>
                <a:latin typeface="Times New Roman" panose="02020603050405020304" pitchFamily="18" charset="0"/>
                <a:ea typeface="Times New Roman" panose="02020603050405020304" pitchFamily="18" charset="0"/>
              </a:rPr>
              <a:t> in </a:t>
            </a:r>
            <a:r>
              <a:rPr lang="tr-TR" sz="1800" dirty="0" err="1">
                <a:effectLst/>
                <a:latin typeface="Times New Roman" panose="02020603050405020304" pitchFamily="18" charset="0"/>
                <a:ea typeface="Times New Roman" panose="02020603050405020304" pitchFamily="18" charset="0"/>
              </a:rPr>
              <a:t>vulnerable</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situations</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women</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should</a:t>
            </a:r>
            <a:r>
              <a:rPr lang="tr-TR" sz="1800" dirty="0">
                <a:effectLst/>
                <a:latin typeface="Times New Roman" panose="02020603050405020304" pitchFamily="18" charset="0"/>
                <a:ea typeface="Times New Roman" panose="02020603050405020304" pitchFamily="18" charset="0"/>
              </a:rPr>
              <a:t> be </a:t>
            </a:r>
            <a:r>
              <a:rPr lang="tr-TR" sz="1800" dirty="0" err="1">
                <a:effectLst/>
                <a:latin typeface="Times New Roman" panose="02020603050405020304" pitchFamily="18" charset="0"/>
                <a:ea typeface="Times New Roman" panose="02020603050405020304" pitchFamily="18" charset="0"/>
              </a:rPr>
              <a:t>included</a:t>
            </a:r>
            <a:r>
              <a:rPr lang="tr-TR" sz="1800" dirty="0">
                <a:effectLst/>
                <a:latin typeface="Times New Roman" panose="02020603050405020304" pitchFamily="18" charset="0"/>
                <a:ea typeface="Times New Roman" panose="02020603050405020304" pitchFamily="18" charset="0"/>
              </a:rPr>
              <a:t> in </a:t>
            </a:r>
            <a:r>
              <a:rPr lang="tr-TR" sz="1800" dirty="0" err="1">
                <a:effectLst/>
                <a:latin typeface="Times New Roman" panose="02020603050405020304" pitchFamily="18" charset="0"/>
                <a:ea typeface="Times New Roman" panose="02020603050405020304" pitchFamily="18" charset="0"/>
              </a:rPr>
              <a:t>the</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energy</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sector</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and</a:t>
            </a:r>
            <a:r>
              <a:rPr lang="tr-TR" sz="1800" dirty="0">
                <a:effectLst/>
                <a:latin typeface="Times New Roman" panose="02020603050405020304" pitchFamily="18" charset="0"/>
                <a:ea typeface="Times New Roman" panose="02020603050405020304" pitchFamily="18" charset="0"/>
              </a:rPr>
              <a:t> since </a:t>
            </a:r>
            <a:r>
              <a:rPr lang="tr-TR" sz="1800" dirty="0" err="1">
                <a:effectLst/>
                <a:latin typeface="Times New Roman" panose="02020603050405020304" pitchFamily="18" charset="0"/>
                <a:ea typeface="Times New Roman" panose="02020603050405020304" pitchFamily="18" charset="0"/>
              </a:rPr>
              <a:t>more</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women</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lost</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their</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jobs</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due</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to</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the</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pandemic</a:t>
            </a:r>
            <a:r>
              <a:rPr lang="tr-TR" sz="1800" dirty="0">
                <a:effectLst/>
                <a:latin typeface="Times New Roman" panose="02020603050405020304" pitchFamily="18" charset="0"/>
                <a:ea typeface="Times New Roman" panose="02020603050405020304" pitchFamily="18" charset="0"/>
              </a:rPr>
              <a:t>, they </a:t>
            </a:r>
            <a:r>
              <a:rPr lang="tr-TR" sz="1800" dirty="0" err="1">
                <a:effectLst/>
                <a:latin typeface="Times New Roman" panose="02020603050405020304" pitchFamily="18" charset="0"/>
                <a:ea typeface="Times New Roman" panose="02020603050405020304" pitchFamily="18" charset="0"/>
              </a:rPr>
              <a:t>should</a:t>
            </a:r>
            <a:r>
              <a:rPr lang="tr-TR" sz="1800" dirty="0">
                <a:effectLst/>
                <a:latin typeface="Times New Roman" panose="02020603050405020304" pitchFamily="18" charset="0"/>
                <a:ea typeface="Times New Roman" panose="02020603050405020304" pitchFamily="18" charset="0"/>
              </a:rPr>
              <a:t> be </a:t>
            </a:r>
            <a:r>
              <a:rPr lang="tr-TR" sz="1800" dirty="0" err="1">
                <a:effectLst/>
                <a:latin typeface="Times New Roman" panose="02020603050405020304" pitchFamily="18" charset="0"/>
                <a:ea typeface="Times New Roman" panose="02020603050405020304" pitchFamily="18" charset="0"/>
              </a:rPr>
              <a:t>encouraged</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to</a:t>
            </a:r>
            <a:r>
              <a:rPr lang="tr-TR" sz="1800" dirty="0">
                <a:effectLst/>
                <a:latin typeface="Times New Roman" panose="02020603050405020304" pitchFamily="18" charset="0"/>
                <a:ea typeface="Times New Roman" panose="02020603050405020304" pitchFamily="18" charset="0"/>
              </a:rPr>
              <a:t> re-</a:t>
            </a:r>
            <a:r>
              <a:rPr lang="tr-TR" sz="1800" dirty="0" err="1">
                <a:effectLst/>
                <a:latin typeface="Times New Roman" panose="02020603050405020304" pitchFamily="18" charset="0"/>
                <a:ea typeface="Times New Roman" panose="02020603050405020304" pitchFamily="18" charset="0"/>
              </a:rPr>
              <a:t>employ</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equal</a:t>
            </a:r>
            <a:r>
              <a:rPr lang="tr-TR" sz="1800" dirty="0">
                <a:effectLst/>
                <a:latin typeface="Times New Roman" panose="02020603050405020304" pitchFamily="18" charset="0"/>
                <a:ea typeface="Times New Roman" panose="02020603050405020304" pitchFamily="18" charset="0"/>
              </a:rPr>
              <a:t> pay </a:t>
            </a:r>
            <a:r>
              <a:rPr lang="tr-TR" sz="1800" dirty="0" err="1">
                <a:effectLst/>
                <a:latin typeface="Times New Roman" panose="02020603050405020304" pitchFamily="18" charset="0"/>
                <a:ea typeface="Times New Roman" panose="02020603050405020304" pitchFamily="18" charset="0"/>
              </a:rPr>
              <a:t>for</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equal</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work</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policies</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should</a:t>
            </a:r>
            <a:r>
              <a:rPr lang="tr-TR" sz="1800" dirty="0">
                <a:effectLst/>
                <a:latin typeface="Times New Roman" panose="02020603050405020304" pitchFamily="18" charset="0"/>
                <a:ea typeface="Times New Roman" panose="02020603050405020304" pitchFamily="18" charset="0"/>
              </a:rPr>
              <a:t> be </a:t>
            </a:r>
            <a:r>
              <a:rPr lang="tr-TR" sz="1800" dirty="0" err="1">
                <a:effectLst/>
                <a:latin typeface="Times New Roman" panose="02020603050405020304" pitchFamily="18" charset="0"/>
                <a:ea typeface="Times New Roman" panose="02020603050405020304" pitchFamily="18" charset="0"/>
              </a:rPr>
              <a:t>implemented</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working</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conditions</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should</a:t>
            </a:r>
            <a:r>
              <a:rPr lang="tr-TR" sz="1800" dirty="0">
                <a:effectLst/>
                <a:latin typeface="Times New Roman" panose="02020603050405020304" pitchFamily="18" charset="0"/>
                <a:ea typeface="Times New Roman" panose="02020603050405020304" pitchFamily="18" charset="0"/>
              </a:rPr>
              <a:t> be </a:t>
            </a:r>
            <a:r>
              <a:rPr lang="tr-TR" sz="1800" dirty="0" err="1">
                <a:effectLst/>
                <a:latin typeface="Times New Roman" panose="02020603050405020304" pitchFamily="18" charset="0"/>
                <a:ea typeface="Times New Roman" panose="02020603050405020304" pitchFamily="18" charset="0"/>
              </a:rPr>
              <a:t>improved</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women's</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entrepreneurship</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should</a:t>
            </a:r>
            <a:r>
              <a:rPr lang="tr-TR" sz="1800" dirty="0">
                <a:effectLst/>
                <a:latin typeface="Times New Roman" panose="02020603050405020304" pitchFamily="18" charset="0"/>
                <a:ea typeface="Times New Roman" panose="02020603050405020304" pitchFamily="18" charset="0"/>
              </a:rPr>
              <a:t> be </a:t>
            </a:r>
            <a:r>
              <a:rPr lang="tr-TR" sz="1800" dirty="0" err="1">
                <a:effectLst/>
                <a:latin typeface="Times New Roman" panose="02020603050405020304" pitchFamily="18" charset="0"/>
                <a:ea typeface="Times New Roman" panose="02020603050405020304" pitchFamily="18" charset="0"/>
              </a:rPr>
              <a:t>supported</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inequalities</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between</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countries</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should</a:t>
            </a:r>
            <a:r>
              <a:rPr lang="tr-TR" sz="1800" dirty="0">
                <a:effectLst/>
                <a:latin typeface="Times New Roman" panose="02020603050405020304" pitchFamily="18" charset="0"/>
                <a:ea typeface="Times New Roman" panose="02020603050405020304" pitchFamily="18" charset="0"/>
              </a:rPr>
              <a:t> be </a:t>
            </a:r>
            <a:r>
              <a:rPr lang="tr-TR" sz="1800" dirty="0" err="1">
                <a:effectLst/>
                <a:latin typeface="Times New Roman" panose="02020603050405020304" pitchFamily="18" charset="0"/>
                <a:ea typeface="Times New Roman" panose="02020603050405020304" pitchFamily="18" charset="0"/>
              </a:rPr>
              <a:t>reduced</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the</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development</a:t>
            </a:r>
            <a:r>
              <a:rPr lang="tr-TR" sz="1800" dirty="0">
                <a:effectLst/>
                <a:latin typeface="Times New Roman" panose="02020603050405020304" pitchFamily="18" charset="0"/>
                <a:ea typeface="Times New Roman" panose="02020603050405020304" pitchFamily="18" charset="0"/>
              </a:rPr>
              <a:t> of </a:t>
            </a:r>
            <a:r>
              <a:rPr lang="tr-TR" sz="1800" dirty="0" err="1">
                <a:effectLst/>
                <a:latin typeface="Times New Roman" panose="02020603050405020304" pitchFamily="18" charset="0"/>
                <a:ea typeface="Times New Roman" panose="02020603050405020304" pitchFamily="18" charset="0"/>
              </a:rPr>
              <a:t>African</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countries</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should</a:t>
            </a:r>
            <a:r>
              <a:rPr lang="tr-TR" sz="1800" dirty="0">
                <a:effectLst/>
                <a:latin typeface="Times New Roman" panose="02020603050405020304" pitchFamily="18" charset="0"/>
                <a:ea typeface="Times New Roman" panose="02020603050405020304" pitchFamily="18" charset="0"/>
              </a:rPr>
              <a:t> be </a:t>
            </a:r>
            <a:r>
              <a:rPr lang="tr-TR" sz="1800" dirty="0" err="1">
                <a:effectLst/>
                <a:latin typeface="Times New Roman" panose="02020603050405020304" pitchFamily="18" charset="0"/>
                <a:ea typeface="Times New Roman" panose="02020603050405020304" pitchFamily="18" charset="0"/>
              </a:rPr>
              <a:t>encouraged</a:t>
            </a:r>
            <a:r>
              <a:rPr lang="tr-TR" sz="1800" dirty="0">
                <a:effectLst/>
                <a:latin typeface="Times New Roman" panose="02020603050405020304" pitchFamily="18" charset="0"/>
                <a:ea typeface="Times New Roman" panose="02020603050405020304" pitchFamily="18" charset="0"/>
              </a:rPr>
              <a:t> in </a:t>
            </a:r>
            <a:r>
              <a:rPr lang="tr-TR" sz="1800" dirty="0" err="1">
                <a:effectLst/>
                <a:latin typeface="Times New Roman" panose="02020603050405020304" pitchFamily="18" charset="0"/>
                <a:ea typeface="Times New Roman" panose="02020603050405020304" pitchFamily="18" charset="0"/>
              </a:rPr>
              <a:t>empowering</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all</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women</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and</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girls</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by</a:t>
            </a:r>
            <a:r>
              <a:rPr lang="tr-TR" sz="1800" dirty="0">
                <a:effectLst/>
                <a:latin typeface="Times New Roman" panose="02020603050405020304" pitchFamily="18" charset="0"/>
                <a:ea typeface="Times New Roman" panose="02020603050405020304" pitchFamily="18" charset="0"/>
              </a:rPr>
              <a:t> 2030, </a:t>
            </a:r>
            <a:r>
              <a:rPr lang="tr-TR" sz="1800" dirty="0" err="1">
                <a:effectLst/>
                <a:latin typeface="Times New Roman" panose="02020603050405020304" pitchFamily="18" charset="0"/>
                <a:ea typeface="Times New Roman" panose="02020603050405020304" pitchFamily="18" charset="0"/>
              </a:rPr>
              <a:t>ensuring</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that</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women</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and</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girls</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live</a:t>
            </a:r>
            <a:r>
              <a:rPr lang="tr-TR" sz="1800" dirty="0">
                <a:effectLst/>
                <a:latin typeface="Times New Roman" panose="02020603050405020304" pitchFamily="18" charset="0"/>
                <a:ea typeface="Times New Roman" panose="02020603050405020304" pitchFamily="18" charset="0"/>
              </a:rPr>
              <a:t> in </a:t>
            </a:r>
            <a:r>
              <a:rPr lang="tr-TR" sz="1800" dirty="0" err="1">
                <a:effectLst/>
                <a:latin typeface="Times New Roman" panose="02020603050405020304" pitchFamily="18" charset="0"/>
                <a:ea typeface="Times New Roman" panose="02020603050405020304" pitchFamily="18" charset="0"/>
              </a:rPr>
              <a:t>safe</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cities</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especially</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improving</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slums</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ensuring</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sustainable</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management</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and</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efficient</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use</a:t>
            </a:r>
            <a:r>
              <a:rPr lang="tr-TR" sz="1800" dirty="0">
                <a:effectLst/>
                <a:latin typeface="Times New Roman" panose="02020603050405020304" pitchFamily="18" charset="0"/>
                <a:ea typeface="Times New Roman" panose="02020603050405020304" pitchFamily="18" charset="0"/>
              </a:rPr>
              <a:t> of </a:t>
            </a:r>
            <a:r>
              <a:rPr lang="tr-TR" sz="1800" dirty="0" err="1">
                <a:effectLst/>
                <a:latin typeface="Times New Roman" panose="02020603050405020304" pitchFamily="18" charset="0"/>
                <a:ea typeface="Times New Roman" panose="02020603050405020304" pitchFamily="18" charset="0"/>
              </a:rPr>
              <a:t>natural</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resources</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halving</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food</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waste</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ensuring</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recycling</a:t>
            </a:r>
            <a:r>
              <a:rPr lang="tr-TR" sz="1800" dirty="0">
                <a:effectLst/>
                <a:latin typeface="Times New Roman" panose="02020603050405020304" pitchFamily="18" charset="0"/>
                <a:ea typeface="Times New Roman" panose="02020603050405020304" pitchFamily="18" charset="0"/>
              </a:rPr>
              <a:t>, it is </a:t>
            </a:r>
            <a:r>
              <a:rPr lang="tr-TR" sz="1800" dirty="0" err="1">
                <a:effectLst/>
                <a:latin typeface="Times New Roman" panose="02020603050405020304" pitchFamily="18" charset="0"/>
                <a:ea typeface="Times New Roman" panose="02020603050405020304" pitchFamily="18" charset="0"/>
              </a:rPr>
              <a:t>known</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that</a:t>
            </a:r>
            <a:r>
              <a:rPr lang="tr-TR" sz="1800" dirty="0">
                <a:effectLst/>
                <a:latin typeface="Times New Roman" panose="02020603050405020304" pitchFamily="18" charset="0"/>
                <a:ea typeface="Times New Roman" panose="02020603050405020304" pitchFamily="18" charset="0"/>
              </a:rPr>
              <a:t> global </a:t>
            </a:r>
            <a:r>
              <a:rPr lang="tr-TR" sz="1800" dirty="0" err="1">
                <a:effectLst/>
                <a:latin typeface="Times New Roman" panose="02020603050405020304" pitchFamily="18" charset="0"/>
                <a:ea typeface="Times New Roman" panose="02020603050405020304" pitchFamily="18" charset="0"/>
              </a:rPr>
              <a:t>warming</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reaching</a:t>
            </a:r>
            <a:r>
              <a:rPr lang="tr-TR" sz="1800" dirty="0">
                <a:effectLst/>
                <a:latin typeface="Times New Roman" panose="02020603050405020304" pitchFamily="18" charset="0"/>
                <a:ea typeface="Times New Roman" panose="02020603050405020304" pitchFamily="18" charset="0"/>
              </a:rPr>
              <a:t> 1.5 </a:t>
            </a:r>
            <a:r>
              <a:rPr lang="tr-TR" sz="1800" dirty="0" err="1">
                <a:effectLst/>
                <a:latin typeface="Times New Roman" panose="02020603050405020304" pitchFamily="18" charset="0"/>
                <a:ea typeface="Times New Roman" panose="02020603050405020304" pitchFamily="18" charset="0"/>
              </a:rPr>
              <a:t>degrees</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Celsius</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will</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cause</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critical</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climate</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changes</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therefore</a:t>
            </a:r>
            <a:r>
              <a:rPr lang="tr-TR" sz="1800" dirty="0">
                <a:effectLst/>
                <a:latin typeface="Times New Roman" panose="02020603050405020304" pitchFamily="18" charset="0"/>
                <a:ea typeface="Times New Roman" panose="02020603050405020304" pitchFamily="18" charset="0"/>
              </a:rPr>
              <a:t>, global </a:t>
            </a:r>
            <a:r>
              <a:rPr lang="tr-TR" sz="1800" dirty="0" err="1">
                <a:effectLst/>
                <a:latin typeface="Times New Roman" panose="02020603050405020304" pitchFamily="18" charset="0"/>
                <a:ea typeface="Times New Roman" panose="02020603050405020304" pitchFamily="18" charset="0"/>
              </a:rPr>
              <a:t>carbon</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dioxide</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emissions</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should</a:t>
            </a:r>
            <a:r>
              <a:rPr lang="tr-TR" sz="1800" dirty="0">
                <a:effectLst/>
                <a:latin typeface="Times New Roman" panose="02020603050405020304" pitchFamily="18" charset="0"/>
                <a:ea typeface="Times New Roman" panose="02020603050405020304" pitchFamily="18" charset="0"/>
              </a:rPr>
              <a:t> be </a:t>
            </a:r>
            <a:r>
              <a:rPr lang="tr-TR" sz="1800" dirty="0" err="1">
                <a:effectLst/>
                <a:latin typeface="Times New Roman" panose="02020603050405020304" pitchFamily="18" charset="0"/>
                <a:ea typeface="Times New Roman" panose="02020603050405020304" pitchFamily="18" charset="0"/>
              </a:rPr>
              <a:t>halved</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by</a:t>
            </a:r>
            <a:r>
              <a:rPr lang="tr-TR" sz="1800" dirty="0">
                <a:effectLst/>
                <a:latin typeface="Times New Roman" panose="02020603050405020304" pitchFamily="18" charset="0"/>
                <a:ea typeface="Times New Roman" panose="02020603050405020304" pitchFamily="18" charset="0"/>
              </a:rPr>
              <a:t> 2030 </a:t>
            </a:r>
            <a:r>
              <a:rPr lang="tr-TR" sz="1800" dirty="0" err="1">
                <a:effectLst/>
                <a:latin typeface="Times New Roman" panose="02020603050405020304" pitchFamily="18" charset="0"/>
                <a:ea typeface="Times New Roman" panose="02020603050405020304" pitchFamily="18" charset="0"/>
              </a:rPr>
              <a:t>and</a:t>
            </a:r>
            <a:r>
              <a:rPr lang="tr-TR" sz="1800" dirty="0">
                <a:effectLst/>
                <a:latin typeface="Times New Roman" panose="02020603050405020304" pitchFamily="18" charset="0"/>
                <a:ea typeface="Times New Roman" panose="02020603050405020304" pitchFamily="18" charset="0"/>
              </a:rPr>
              <a:t> net </a:t>
            </a:r>
            <a:r>
              <a:rPr lang="tr-TR" sz="1800" dirty="0" err="1">
                <a:effectLst/>
                <a:latin typeface="Times New Roman" panose="02020603050405020304" pitchFamily="18" charset="0"/>
                <a:ea typeface="Times New Roman" panose="02020603050405020304" pitchFamily="18" charset="0"/>
              </a:rPr>
              <a:t>zero</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emissions</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should</a:t>
            </a:r>
            <a:r>
              <a:rPr lang="tr-TR" sz="1800" dirty="0">
                <a:effectLst/>
                <a:latin typeface="Times New Roman" panose="02020603050405020304" pitchFamily="18" charset="0"/>
                <a:ea typeface="Times New Roman" panose="02020603050405020304" pitchFamily="18" charset="0"/>
              </a:rPr>
              <a:t> be </a:t>
            </a:r>
            <a:r>
              <a:rPr lang="tr-TR" sz="1800" dirty="0" err="1">
                <a:effectLst/>
                <a:latin typeface="Times New Roman" panose="02020603050405020304" pitchFamily="18" charset="0"/>
                <a:ea typeface="Times New Roman" panose="02020603050405020304" pitchFamily="18" charset="0"/>
              </a:rPr>
              <a:t>achieved</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by</a:t>
            </a:r>
            <a:r>
              <a:rPr lang="tr-TR" sz="1800" dirty="0">
                <a:effectLst/>
                <a:latin typeface="Times New Roman" panose="02020603050405020304" pitchFamily="18" charset="0"/>
                <a:ea typeface="Times New Roman" panose="02020603050405020304" pitchFamily="18" charset="0"/>
              </a:rPr>
              <a:t> 2050.</a:t>
            </a:r>
          </a:p>
          <a:p>
            <a:pPr marL="0" indent="0">
              <a:buNone/>
            </a:pPr>
            <a:endParaRPr lang="tr-TR" sz="1400" dirty="0">
              <a:latin typeface="Times New Roman" pitchFamily="18" charset="0"/>
              <a:cs typeface="Times New Roman" pitchFamily="18" charset="0"/>
            </a:endParaRPr>
          </a:p>
        </p:txBody>
      </p:sp>
    </p:spTree>
    <p:extLst>
      <p:ext uri="{BB962C8B-B14F-4D97-AF65-F5344CB8AC3E}">
        <p14:creationId xmlns:p14="http://schemas.microsoft.com/office/powerpoint/2010/main" val="2892862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style>
          <a:lnRef idx="3">
            <a:schemeClr val="lt1"/>
          </a:lnRef>
          <a:fillRef idx="1">
            <a:schemeClr val="accent6"/>
          </a:fillRef>
          <a:effectRef idx="1">
            <a:schemeClr val="accent6"/>
          </a:effectRef>
          <a:fontRef idx="minor">
            <a:schemeClr val="lt1"/>
          </a:fontRef>
        </p:style>
        <p:txBody>
          <a:bodyPr anchor="ctr">
            <a:normAutofit/>
          </a:bodyPr>
          <a:lstStyle/>
          <a:p>
            <a:pPr>
              <a:lnSpc>
                <a:spcPct val="90000"/>
              </a:lnSpc>
            </a:pPr>
            <a:r>
              <a:rPr lang="en-US" sz="3700" dirty="0">
                <a:solidFill>
                  <a:schemeClr val="tx1"/>
                </a:solidFill>
              </a:rPr>
              <a:t>EMPOWERMENT OF WOMEN AND GIRLS</a:t>
            </a:r>
            <a:endParaRPr lang="tr-TR" sz="3700" dirty="0">
              <a:solidFill>
                <a:schemeClr val="tx1"/>
              </a:solidFill>
            </a:endParaRPr>
          </a:p>
        </p:txBody>
      </p:sp>
      <p:sp>
        <p:nvSpPr>
          <p:cNvPr id="3" name="İçerik Yer Tutucusu 2"/>
          <p:cNvSpPr>
            <a:spLocks noGrp="1"/>
          </p:cNvSpPr>
          <p:nvPr>
            <p:ph sz="half" idx="1"/>
          </p:nvPr>
        </p:nvSpPr>
        <p:spPr>
          <a:xfrm>
            <a:off x="457200" y="1600200"/>
            <a:ext cx="4038600" cy="4525963"/>
          </a:xfrm>
        </p:spPr>
        <p:txBody>
          <a:bodyPr>
            <a:normAutofit lnSpcReduction="10000"/>
          </a:bodyPr>
          <a:lstStyle/>
          <a:p>
            <a:pPr marL="0" indent="0">
              <a:lnSpc>
                <a:spcPct val="90000"/>
              </a:lnSpc>
              <a:buNone/>
            </a:pPr>
            <a:r>
              <a:rPr lang="en-US" sz="1800" i="1" dirty="0"/>
              <a:t>5. Ensuring gender equality of the Sustainable Development Goal, </a:t>
            </a:r>
          </a:p>
          <a:p>
            <a:pPr marL="0" indent="0">
              <a:lnSpc>
                <a:spcPct val="90000"/>
              </a:lnSpc>
              <a:buNone/>
            </a:pPr>
            <a:r>
              <a:rPr lang="en-US" sz="1800" i="1" dirty="0"/>
              <a:t>       * It is aimed to empower all women and to ensure that women take part in the administration, to abolish quota practices in order to have more women representatives in the parliament, to ensure the use of information and communication technologies for women's empowerment, </a:t>
            </a:r>
            <a:endParaRPr lang="tr-TR" sz="1800" i="1" dirty="0"/>
          </a:p>
          <a:p>
            <a:pPr marL="0" indent="0">
              <a:lnSpc>
                <a:spcPct val="90000"/>
              </a:lnSpc>
              <a:buNone/>
            </a:pPr>
            <a:endParaRPr lang="tr-TR" sz="1800" i="1" dirty="0"/>
          </a:p>
          <a:p>
            <a:pPr>
              <a:lnSpc>
                <a:spcPct val="90000"/>
              </a:lnSpc>
            </a:pPr>
            <a:r>
              <a:rPr lang="en-US" sz="1800" i="1" dirty="0"/>
              <a:t>It is estimated that there may be 2 million cases of female genital mutilation and precautions should be taken,</a:t>
            </a:r>
            <a:endParaRPr lang="tr-TR" sz="1800" i="1" dirty="0"/>
          </a:p>
          <a:p>
            <a:pPr>
              <a:lnSpc>
                <a:spcPct val="90000"/>
              </a:lnSpc>
            </a:pPr>
            <a:r>
              <a:rPr lang="tr-TR" sz="1800" b="1" i="1" dirty="0">
                <a:effectLst/>
                <a:latin typeface="Times New Roman" panose="02020603050405020304" pitchFamily="18" charset="0"/>
                <a:ea typeface="Times New Roman" panose="02020603050405020304" pitchFamily="18" charset="0"/>
              </a:rPr>
              <a:t>it has </a:t>
            </a:r>
            <a:r>
              <a:rPr lang="tr-TR" sz="1800" b="1" i="1" dirty="0" err="1">
                <a:effectLst/>
                <a:latin typeface="Times New Roman" panose="02020603050405020304" pitchFamily="18" charset="0"/>
                <a:ea typeface="Times New Roman" panose="02020603050405020304" pitchFamily="18" charset="0"/>
              </a:rPr>
              <a:t>been</a:t>
            </a:r>
            <a:r>
              <a:rPr lang="tr-TR" sz="1800" b="1" i="1" dirty="0">
                <a:effectLst/>
                <a:latin typeface="Times New Roman" panose="02020603050405020304" pitchFamily="18" charset="0"/>
                <a:ea typeface="Times New Roman" panose="02020603050405020304" pitchFamily="18" charset="0"/>
              </a:rPr>
              <a:t> </a:t>
            </a:r>
            <a:r>
              <a:rPr lang="tr-TR" sz="1800" b="1" i="1" dirty="0" err="1">
                <a:effectLst/>
                <a:latin typeface="Times New Roman" panose="02020603050405020304" pitchFamily="18" charset="0"/>
                <a:ea typeface="Times New Roman" panose="02020603050405020304" pitchFamily="18" charset="0"/>
              </a:rPr>
              <a:t>determined</a:t>
            </a:r>
            <a:r>
              <a:rPr lang="tr-TR" sz="1800" b="1" i="1" dirty="0">
                <a:effectLst/>
                <a:latin typeface="Times New Roman" panose="02020603050405020304" pitchFamily="18" charset="0"/>
                <a:ea typeface="Times New Roman" panose="02020603050405020304" pitchFamily="18" charset="0"/>
              </a:rPr>
              <a:t> </a:t>
            </a:r>
            <a:r>
              <a:rPr lang="tr-TR" sz="1800" b="1" i="1" dirty="0" err="1">
                <a:effectLst/>
                <a:latin typeface="Times New Roman" panose="02020603050405020304" pitchFamily="18" charset="0"/>
                <a:ea typeface="Times New Roman" panose="02020603050405020304" pitchFamily="18" charset="0"/>
              </a:rPr>
              <a:t>that</a:t>
            </a:r>
            <a:r>
              <a:rPr lang="tr-TR" sz="1800" b="1" i="1" dirty="0">
                <a:effectLst/>
                <a:latin typeface="Times New Roman" panose="02020603050405020304" pitchFamily="18" charset="0"/>
                <a:ea typeface="Times New Roman" panose="02020603050405020304" pitchFamily="18" charset="0"/>
              </a:rPr>
              <a:t> 736 </a:t>
            </a:r>
            <a:r>
              <a:rPr lang="tr-TR" sz="1800" b="1" i="1" dirty="0" err="1">
                <a:effectLst/>
                <a:latin typeface="Times New Roman" panose="02020603050405020304" pitchFamily="18" charset="0"/>
                <a:ea typeface="Times New Roman" panose="02020603050405020304" pitchFamily="18" charset="0"/>
              </a:rPr>
              <a:t>million</a:t>
            </a:r>
            <a:r>
              <a:rPr lang="tr-TR" sz="1800" b="1" i="1" dirty="0">
                <a:effectLst/>
                <a:latin typeface="Times New Roman" panose="02020603050405020304" pitchFamily="18" charset="0"/>
                <a:ea typeface="Times New Roman" panose="02020603050405020304" pitchFamily="18" charset="0"/>
              </a:rPr>
              <a:t> </a:t>
            </a:r>
            <a:r>
              <a:rPr lang="tr-TR" sz="1800" b="1" i="1" dirty="0" err="1">
                <a:effectLst/>
                <a:latin typeface="Times New Roman" panose="02020603050405020304" pitchFamily="18" charset="0"/>
                <a:ea typeface="Times New Roman" panose="02020603050405020304" pitchFamily="18" charset="0"/>
              </a:rPr>
              <a:t>girls</a:t>
            </a:r>
            <a:r>
              <a:rPr lang="tr-TR" sz="1800" b="1" i="1" dirty="0">
                <a:effectLst/>
                <a:latin typeface="Times New Roman" panose="02020603050405020304" pitchFamily="18" charset="0"/>
                <a:ea typeface="Times New Roman" panose="02020603050405020304" pitchFamily="18" charset="0"/>
              </a:rPr>
              <a:t> </a:t>
            </a:r>
            <a:r>
              <a:rPr lang="tr-TR" sz="1800" b="1" i="1" dirty="0" err="1">
                <a:effectLst/>
                <a:latin typeface="Times New Roman" panose="02020603050405020304" pitchFamily="18" charset="0"/>
                <a:ea typeface="Times New Roman" panose="02020603050405020304" pitchFamily="18" charset="0"/>
              </a:rPr>
              <a:t>aged</a:t>
            </a:r>
            <a:r>
              <a:rPr lang="tr-TR" sz="1800" b="1" i="1" dirty="0">
                <a:effectLst/>
                <a:latin typeface="Times New Roman" panose="02020603050405020304" pitchFamily="18" charset="0"/>
                <a:ea typeface="Times New Roman" panose="02020603050405020304" pitchFamily="18" charset="0"/>
              </a:rPr>
              <a:t> 15 </a:t>
            </a:r>
            <a:r>
              <a:rPr lang="tr-TR" sz="1800" b="1" i="1" dirty="0" err="1">
                <a:effectLst/>
                <a:latin typeface="Times New Roman" panose="02020603050405020304" pitchFamily="18" charset="0"/>
                <a:ea typeface="Times New Roman" panose="02020603050405020304" pitchFamily="18" charset="0"/>
              </a:rPr>
              <a:t>and</a:t>
            </a:r>
            <a:r>
              <a:rPr lang="tr-TR" sz="1800" b="1" i="1" dirty="0">
                <a:effectLst/>
                <a:latin typeface="Times New Roman" panose="02020603050405020304" pitchFamily="18" charset="0"/>
                <a:ea typeface="Times New Roman" panose="02020603050405020304" pitchFamily="18" charset="0"/>
              </a:rPr>
              <a:t> </a:t>
            </a:r>
            <a:r>
              <a:rPr lang="tr-TR" sz="1800" b="1" i="1" dirty="0" err="1">
                <a:effectLst/>
                <a:latin typeface="Times New Roman" panose="02020603050405020304" pitchFamily="18" charset="0"/>
                <a:ea typeface="Times New Roman" panose="02020603050405020304" pitchFamily="18" charset="0"/>
              </a:rPr>
              <a:t>over</a:t>
            </a:r>
            <a:r>
              <a:rPr lang="tr-TR" sz="1800" b="1" i="1" dirty="0">
                <a:effectLst/>
                <a:latin typeface="Times New Roman" panose="02020603050405020304" pitchFamily="18" charset="0"/>
                <a:ea typeface="Times New Roman" panose="02020603050405020304" pitchFamily="18" charset="0"/>
              </a:rPr>
              <a:t> </a:t>
            </a:r>
            <a:r>
              <a:rPr lang="tr-TR" sz="1800" b="1" i="1" dirty="0" err="1">
                <a:effectLst/>
                <a:latin typeface="Times New Roman" panose="02020603050405020304" pitchFamily="18" charset="0"/>
                <a:ea typeface="Times New Roman" panose="02020603050405020304" pitchFamily="18" charset="0"/>
              </a:rPr>
              <a:t>have</a:t>
            </a:r>
            <a:r>
              <a:rPr lang="tr-TR" sz="1800" b="1" i="1" dirty="0">
                <a:effectLst/>
                <a:latin typeface="Times New Roman" panose="02020603050405020304" pitchFamily="18" charset="0"/>
                <a:ea typeface="Times New Roman" panose="02020603050405020304" pitchFamily="18" charset="0"/>
              </a:rPr>
              <a:t> </a:t>
            </a:r>
            <a:r>
              <a:rPr lang="tr-TR" sz="1800" b="1" i="1" dirty="0" err="1">
                <a:effectLst/>
                <a:latin typeface="Times New Roman" panose="02020603050405020304" pitchFamily="18" charset="0"/>
                <a:ea typeface="Times New Roman" panose="02020603050405020304" pitchFamily="18" charset="0"/>
              </a:rPr>
              <a:t>been</a:t>
            </a:r>
            <a:r>
              <a:rPr lang="tr-TR" sz="1800" b="1" i="1" dirty="0">
                <a:effectLst/>
                <a:latin typeface="Times New Roman" panose="02020603050405020304" pitchFamily="18" charset="0"/>
                <a:ea typeface="Times New Roman" panose="02020603050405020304" pitchFamily="18" charset="0"/>
              </a:rPr>
              <a:t> </a:t>
            </a:r>
            <a:r>
              <a:rPr lang="tr-TR" sz="1800" b="1" i="1" dirty="0" err="1">
                <a:effectLst/>
                <a:latin typeface="Times New Roman" panose="02020603050405020304" pitchFamily="18" charset="0"/>
                <a:ea typeface="Times New Roman" panose="02020603050405020304" pitchFamily="18" charset="0"/>
              </a:rPr>
              <a:t>subjected</a:t>
            </a:r>
            <a:r>
              <a:rPr lang="tr-TR" sz="1800" b="1" i="1" dirty="0">
                <a:effectLst/>
                <a:latin typeface="Times New Roman" panose="02020603050405020304" pitchFamily="18" charset="0"/>
                <a:ea typeface="Times New Roman" panose="02020603050405020304" pitchFamily="18" charset="0"/>
              </a:rPr>
              <a:t> </a:t>
            </a:r>
            <a:r>
              <a:rPr lang="tr-TR" sz="1800" b="1" i="1" dirty="0" err="1">
                <a:effectLst/>
                <a:latin typeface="Times New Roman" panose="02020603050405020304" pitchFamily="18" charset="0"/>
                <a:ea typeface="Times New Roman" panose="02020603050405020304" pitchFamily="18" charset="0"/>
              </a:rPr>
              <a:t>to</a:t>
            </a:r>
            <a:r>
              <a:rPr lang="tr-TR" sz="1800" b="1" i="1" dirty="0">
                <a:effectLst/>
                <a:latin typeface="Times New Roman" panose="02020603050405020304" pitchFamily="18" charset="0"/>
                <a:ea typeface="Times New Roman" panose="02020603050405020304" pitchFamily="18" charset="0"/>
              </a:rPr>
              <a:t> </a:t>
            </a:r>
            <a:r>
              <a:rPr lang="tr-TR" sz="1800" b="1" i="1" dirty="0" err="1">
                <a:effectLst/>
                <a:latin typeface="Times New Roman" panose="02020603050405020304" pitchFamily="18" charset="0"/>
                <a:ea typeface="Times New Roman" panose="02020603050405020304" pitchFamily="18" charset="0"/>
              </a:rPr>
              <a:t>physical</a:t>
            </a:r>
            <a:r>
              <a:rPr lang="tr-TR" sz="1800" b="1" i="1" dirty="0">
                <a:effectLst/>
                <a:latin typeface="Times New Roman" panose="02020603050405020304" pitchFamily="18" charset="0"/>
                <a:ea typeface="Times New Roman" panose="02020603050405020304" pitchFamily="18" charset="0"/>
              </a:rPr>
              <a:t> </a:t>
            </a:r>
            <a:r>
              <a:rPr lang="tr-TR" sz="1800" b="1" i="1" dirty="0" err="1">
                <a:effectLst/>
                <a:latin typeface="Times New Roman" panose="02020603050405020304" pitchFamily="18" charset="0"/>
                <a:ea typeface="Times New Roman" panose="02020603050405020304" pitchFamily="18" charset="0"/>
              </a:rPr>
              <a:t>or</a:t>
            </a:r>
            <a:r>
              <a:rPr lang="tr-TR" sz="1800" b="1" i="1" dirty="0">
                <a:effectLst/>
                <a:latin typeface="Times New Roman" panose="02020603050405020304" pitchFamily="18" charset="0"/>
                <a:ea typeface="Times New Roman" panose="02020603050405020304" pitchFamily="18" charset="0"/>
              </a:rPr>
              <a:t> </a:t>
            </a:r>
            <a:r>
              <a:rPr lang="tr-TR" sz="1800" b="1" i="1" dirty="0" err="1">
                <a:effectLst/>
                <a:latin typeface="Times New Roman" panose="02020603050405020304" pitchFamily="18" charset="0"/>
                <a:ea typeface="Times New Roman" panose="02020603050405020304" pitchFamily="18" charset="0"/>
              </a:rPr>
              <a:t>sexual</a:t>
            </a:r>
            <a:r>
              <a:rPr lang="tr-TR" sz="1800" b="1" i="1" dirty="0">
                <a:effectLst/>
                <a:latin typeface="Times New Roman" panose="02020603050405020304" pitchFamily="18" charset="0"/>
                <a:ea typeface="Times New Roman" panose="02020603050405020304" pitchFamily="18" charset="0"/>
              </a:rPr>
              <a:t> </a:t>
            </a:r>
            <a:r>
              <a:rPr lang="tr-TR" sz="1800" b="1" i="1" dirty="0" err="1">
                <a:effectLst/>
                <a:latin typeface="Times New Roman" panose="02020603050405020304" pitchFamily="18" charset="0"/>
                <a:ea typeface="Times New Roman" panose="02020603050405020304" pitchFamily="18" charset="0"/>
              </a:rPr>
              <a:t>violence</a:t>
            </a:r>
            <a:r>
              <a:rPr lang="tr-TR" sz="1800" b="1" i="1" dirty="0">
                <a:effectLst/>
                <a:latin typeface="Times New Roman" panose="02020603050405020304" pitchFamily="18" charset="0"/>
                <a:ea typeface="Times New Roman" panose="02020603050405020304" pitchFamily="18" charset="0"/>
              </a:rPr>
              <a:t> at </a:t>
            </a:r>
            <a:r>
              <a:rPr lang="tr-TR" sz="1800" b="1" i="1" dirty="0" err="1">
                <a:effectLst/>
                <a:latin typeface="Times New Roman" panose="02020603050405020304" pitchFamily="18" charset="0"/>
                <a:ea typeface="Times New Roman" panose="02020603050405020304" pitchFamily="18" charset="0"/>
              </a:rPr>
              <a:t>least</a:t>
            </a:r>
            <a:r>
              <a:rPr lang="tr-TR" sz="1800" b="1" i="1" dirty="0">
                <a:effectLst/>
                <a:latin typeface="Times New Roman" panose="02020603050405020304" pitchFamily="18" charset="0"/>
                <a:ea typeface="Times New Roman" panose="02020603050405020304" pitchFamily="18" charset="0"/>
              </a:rPr>
              <a:t> </a:t>
            </a:r>
            <a:r>
              <a:rPr lang="tr-TR" sz="1800" b="1" i="1" dirty="0" err="1">
                <a:effectLst/>
                <a:latin typeface="Times New Roman" panose="02020603050405020304" pitchFamily="18" charset="0"/>
                <a:ea typeface="Times New Roman" panose="02020603050405020304" pitchFamily="18" charset="0"/>
              </a:rPr>
              <a:t>once</a:t>
            </a:r>
            <a:r>
              <a:rPr lang="tr-TR" sz="1800" b="1" i="1" dirty="0">
                <a:effectLst/>
                <a:latin typeface="Times New Roman" panose="02020603050405020304" pitchFamily="18" charset="0"/>
                <a:ea typeface="Times New Roman" panose="02020603050405020304" pitchFamily="18" charset="0"/>
              </a:rPr>
              <a:t> in </a:t>
            </a:r>
            <a:r>
              <a:rPr lang="tr-TR" sz="1800" b="1" i="1" dirty="0" err="1">
                <a:effectLst/>
                <a:latin typeface="Times New Roman" panose="02020603050405020304" pitchFamily="18" charset="0"/>
                <a:ea typeface="Times New Roman" panose="02020603050405020304" pitchFamily="18" charset="0"/>
              </a:rPr>
              <a:t>their</a:t>
            </a:r>
            <a:r>
              <a:rPr lang="tr-TR" sz="1800" b="1" i="1" dirty="0">
                <a:effectLst/>
                <a:latin typeface="Times New Roman" panose="02020603050405020304" pitchFamily="18" charset="0"/>
                <a:ea typeface="Times New Roman" panose="02020603050405020304" pitchFamily="18" charset="0"/>
              </a:rPr>
              <a:t> </a:t>
            </a:r>
            <a:r>
              <a:rPr lang="tr-TR" sz="1800" b="1" i="1" dirty="0" err="1">
                <a:effectLst/>
                <a:latin typeface="Times New Roman" panose="02020603050405020304" pitchFamily="18" charset="0"/>
                <a:ea typeface="Times New Roman" panose="02020603050405020304" pitchFamily="18" charset="0"/>
              </a:rPr>
              <a:t>lives</a:t>
            </a:r>
            <a:r>
              <a:rPr lang="tr-TR" sz="1800" b="1" i="1" dirty="0">
                <a:effectLst/>
                <a:latin typeface="Times New Roman" panose="02020603050405020304" pitchFamily="18" charset="0"/>
                <a:ea typeface="Times New Roman" panose="02020603050405020304" pitchFamily="18" charset="0"/>
              </a:rPr>
              <a:t>.</a:t>
            </a:r>
            <a:endParaRPr lang="tr-TR" sz="1800" b="1" i="1" dirty="0"/>
          </a:p>
          <a:p>
            <a:pPr marL="0" indent="0">
              <a:lnSpc>
                <a:spcPct val="90000"/>
              </a:lnSpc>
              <a:buNone/>
            </a:pPr>
            <a:endParaRPr lang="tr-TR" sz="1800" b="1" i="1" dirty="0"/>
          </a:p>
          <a:p>
            <a:pPr marL="0" indent="0">
              <a:lnSpc>
                <a:spcPct val="90000"/>
              </a:lnSpc>
              <a:buNone/>
            </a:pPr>
            <a:endParaRPr lang="tr-TR" sz="1800" i="1" dirty="0"/>
          </a:p>
          <a:p>
            <a:pPr marL="0" indent="0">
              <a:lnSpc>
                <a:spcPct val="90000"/>
              </a:lnSpc>
              <a:buNone/>
            </a:pPr>
            <a:endParaRPr lang="tr-TR" sz="1800" i="1" dirty="0"/>
          </a:p>
          <a:p>
            <a:pPr marL="0" indent="0">
              <a:lnSpc>
                <a:spcPct val="90000"/>
              </a:lnSpc>
              <a:buNone/>
            </a:pPr>
            <a:endParaRPr lang="tr-TR" sz="1800" i="1" dirty="0"/>
          </a:p>
          <a:p>
            <a:pPr>
              <a:lnSpc>
                <a:spcPct val="90000"/>
              </a:lnSpc>
              <a:buFontTx/>
              <a:buChar char="-"/>
            </a:pPr>
            <a:endParaRPr lang="tr-TR" sz="1800" i="1" dirty="0"/>
          </a:p>
        </p:txBody>
      </p:sp>
      <p:pic>
        <p:nvPicPr>
          <p:cNvPr id="5122" name="Picture 2" descr="Sürdürülebilir Kalkınma Amacı 5 - Vikipedi">
            <a:extLst>
              <a:ext uri="{FF2B5EF4-FFF2-40B4-BE49-F238E27FC236}">
                <a16:creationId xmlns:a16="http://schemas.microsoft.com/office/drawing/2014/main" id="{622E9870-D44A-2EE3-0E0A-74D026F8E34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648200" y="1834867"/>
            <a:ext cx="4038600" cy="4056629"/>
          </a:xfrm>
          <a:prstGeom prst="rect">
            <a:avLst/>
          </a:prstGeom>
          <a:solidFill>
            <a:srgbClr val="FFFFFF"/>
          </a:solidFill>
        </p:spPr>
      </p:pic>
    </p:spTree>
    <p:extLst>
      <p:ext uri="{BB962C8B-B14F-4D97-AF65-F5344CB8AC3E}">
        <p14:creationId xmlns:p14="http://schemas.microsoft.com/office/powerpoint/2010/main" val="342719282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503</TotalTime>
  <Words>1174</Words>
  <Application>Microsoft Office PowerPoint</Application>
  <PresentationFormat>Ekran Gösterisi (4:3)</PresentationFormat>
  <Paragraphs>38</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Times New Roman</vt:lpstr>
      <vt:lpstr>Ofis Teması</vt:lpstr>
      <vt:lpstr>   INTERNATIONAL WOMEN’S STUDIES  CONFERENCE 16-18 October 2024 Elazığ UNITED NATIONS' 17 SUSTAINABLE DEVELOPMENT GOALS: ASSESSING WOMEN'S AND GIRLS' EMPOWERMENT                                                           Prof.Dr.Reyhan Ayşen WOLFF                                                   Ayşe YİĞİT                                                          Gülseda TOPAL                                                     İlknur ÇİFCİ                                                          Ayşegül YAZICI                                                      Giresun University</vt:lpstr>
      <vt:lpstr> ABSTRACT </vt:lpstr>
      <vt:lpstr>ABSTRACT </vt:lpstr>
      <vt:lpstr>17 SUSTAINABLE DEVELOPMENT GOALS OF THE UNITED NATIONS</vt:lpstr>
      <vt:lpstr>SUSTAINABILITY 3 DIMENSIONS</vt:lpstr>
      <vt:lpstr>PowerPoint Sunusu</vt:lpstr>
      <vt:lpstr>UN Women</vt:lpstr>
      <vt:lpstr>UN WOMEN</vt:lpstr>
      <vt:lpstr>EMPOWERMENT OF WOMEN AND GIRLS</vt:lpstr>
      <vt:lpstr>UNESCO MISSION</vt:lpstr>
      <vt:lpstr>Result</vt:lpstr>
      <vt:lpstr>Thank You for Listening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BİRLEŞMİŞ MİLLETLERİN 17 SÜRDÜRÜLEBİLİR KALKINMA AMAÇLARI: KADINLARIN VE KIZ ÇOCUKLARININ GÜÇLENDİRİLMESİNİN DEĞERLENDİRİLMESİ                                                            Prof.Dr.Reyhan Ayşen WOLFF                                                   Ayşe YİĞİT                                                          Gülseda TOPAL  İlknur ÇİFCİ Ayşegül YAZICI</dc:title>
  <dc:creator>Ayşen</dc:creator>
  <cp:lastModifiedBy>Aysen Wolff</cp:lastModifiedBy>
  <cp:revision>42</cp:revision>
  <dcterms:created xsi:type="dcterms:W3CDTF">2024-09-22T20:39:15Z</dcterms:created>
  <dcterms:modified xsi:type="dcterms:W3CDTF">2024-12-08T21:21:57Z</dcterms:modified>
</cp:coreProperties>
</file>